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57" r:id="rId4"/>
    <p:sldId id="261" r:id="rId5"/>
    <p:sldId id="266" r:id="rId6"/>
    <p:sldId id="258" r:id="rId7"/>
    <p:sldId id="265" r:id="rId8"/>
    <p:sldId id="264" r:id="rId9"/>
    <p:sldId id="268" r:id="rId10"/>
    <p:sldId id="263" r:id="rId11"/>
    <p:sldId id="259" r:id="rId12"/>
    <p:sldId id="267" r:id="rId13"/>
    <p:sldId id="269" r:id="rId14"/>
    <p:sldId id="260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BB1D0-D9D5-4827-9F1B-22F71C1D4181}" type="datetimeFigureOut">
              <a:rPr lang="id-ID" smtClean="0"/>
              <a:t>20/05/2017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A70EF-B922-42CB-B9A2-FCB15800AF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126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A70EF-B922-42CB-B9A2-FCB15800AF68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867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3CC1-482F-466C-AC8E-B1AF47577AED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96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5290-4DD9-4027-B707-EAAA0410E7E9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296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644F-1F80-410C-A760-A4DD788270FE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537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9ADF-9519-48F7-A621-82903F485F6C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892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7F16-AD0E-4859-80D7-0EEDBC87E06B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165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927-876E-4A50-B177-DED829EE1608}" type="datetime1">
              <a:rPr lang="id-ID" smtClean="0"/>
              <a:t>20/05/2017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848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F657-E99F-4910-BAA7-678641888A7A}" type="datetime1">
              <a:rPr lang="id-ID" smtClean="0"/>
              <a:t>20/05/2017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209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C4C-04DC-4494-8C44-1D4302D2B592}" type="datetime1">
              <a:rPr lang="id-ID" smtClean="0"/>
              <a:t>20/05/2017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28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8335-5267-4AD3-87D6-F14CB27040B2}" type="datetime1">
              <a:rPr lang="id-ID" smtClean="0"/>
              <a:t>20/05/2017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018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9B69-68B2-4279-9994-5631951D091B}" type="datetime1">
              <a:rPr lang="id-ID" smtClean="0"/>
              <a:t>20/05/2017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245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6CB-BD30-4739-91C1-F728E3B5DCDB}" type="datetime1">
              <a:rPr lang="id-ID" smtClean="0"/>
              <a:t>20/05/2017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058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82021-2122-49C0-9279-8FEC79ED8BCD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239EF-506A-4A20-853F-2229C1689A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927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6000" b="1" dirty="0" smtClean="0">
                <a:latin typeface="always  forever" pitchFamily="2" charset="0"/>
              </a:rPr>
              <a:t>PROJECT  PLAN</a:t>
            </a:r>
            <a:br>
              <a:rPr lang="id-ID" sz="6000" b="1" dirty="0" smtClean="0">
                <a:latin typeface="always  forever" pitchFamily="2" charset="0"/>
              </a:rPr>
            </a:br>
            <a:r>
              <a:rPr lang="id-ID" sz="6000" b="1" dirty="0" smtClean="0">
                <a:latin typeface="always  forever" pitchFamily="2" charset="0"/>
              </a:rPr>
              <a:t>JAAN</a:t>
            </a:r>
            <a:br>
              <a:rPr lang="id-ID" sz="6000" b="1" dirty="0" smtClean="0">
                <a:latin typeface="always  forever" pitchFamily="2" charset="0"/>
              </a:rPr>
            </a:br>
            <a:r>
              <a:rPr lang="id-ID" sz="6000" b="1" dirty="0" smtClean="0">
                <a:latin typeface="always  forever" pitchFamily="2" charset="0"/>
              </a:rPr>
              <a:t>EDUCATION  PROGRAM</a:t>
            </a:r>
            <a:br>
              <a:rPr lang="id-ID" sz="6000" b="1" dirty="0" smtClean="0">
                <a:latin typeface="always  forever" pitchFamily="2" charset="0"/>
              </a:rPr>
            </a:br>
            <a:endParaRPr lang="id-ID" sz="6000" b="1" dirty="0">
              <a:latin typeface="always  forever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SARI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093296"/>
            <a:ext cx="2895600" cy="365125"/>
          </a:xfrm>
        </p:spPr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3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24336"/>
            <a:ext cx="8229600" cy="1143000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Communities/Public (Society)</a:t>
            </a:r>
            <a:endParaRPr lang="id-ID" sz="4000" dirty="0">
              <a:solidFill>
                <a:schemeClr val="tx2">
                  <a:lumMod val="75000"/>
                </a:schemeClr>
              </a:solidFill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643192" cy="42050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Tahap kedua </a:t>
            </a:r>
            <a:r>
              <a:rPr lang="id-ID" dirty="0">
                <a:latin typeface="Maiandra GD" pitchFamily="34" charset="0"/>
              </a:rPr>
              <a:t>pengorganisasian atau pengkoordinasian </a:t>
            </a:r>
            <a:r>
              <a:rPr lang="id-ID" dirty="0" smtClean="0">
                <a:latin typeface="Maiandra GD" pitchFamily="34" charset="0"/>
              </a:rPr>
              <a:t>yaitu melalui kerja sama dengan komunitas maupun masyarakat umum dengan cara mendirikan </a:t>
            </a:r>
            <a:r>
              <a:rPr lang="id-ID" i="1" dirty="0" smtClean="0">
                <a:latin typeface="Maiandra GD" pitchFamily="34" charset="0"/>
              </a:rPr>
              <a:t>stand </a:t>
            </a:r>
            <a:r>
              <a:rPr lang="id-ID" dirty="0" smtClean="0">
                <a:latin typeface="Maiandra GD" pitchFamily="34" charset="0"/>
              </a:rPr>
              <a:t>pameran misalnya </a:t>
            </a:r>
            <a:r>
              <a:rPr lang="id-ID" dirty="0" smtClean="0">
                <a:latin typeface="Maiandra GD" pitchFamily="34" charset="0"/>
              </a:rPr>
              <a:t>pada saat CFD di Bundaran HI atau pada saat </a:t>
            </a:r>
            <a:r>
              <a:rPr lang="id-ID" dirty="0" smtClean="0">
                <a:latin typeface="Maiandra GD" pitchFamily="34" charset="0"/>
              </a:rPr>
              <a:t>diadakannya </a:t>
            </a:r>
            <a:r>
              <a:rPr lang="id-ID" dirty="0" smtClean="0">
                <a:latin typeface="Maiandra GD" pitchFamily="34" charset="0"/>
              </a:rPr>
              <a:t>kegiatan komunitas di Monas, dll.</a:t>
            </a:r>
          </a:p>
          <a:p>
            <a:pPr marL="0" indent="0">
              <a:buNone/>
            </a:pPr>
            <a:endParaRPr lang="id-ID" dirty="0">
              <a:latin typeface="Maiandra GD" pitchFamily="34" charset="0"/>
            </a:endParaRPr>
          </a:p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Keunggulan dan </a:t>
            </a:r>
            <a:r>
              <a:rPr lang="id-ID" dirty="0" smtClean="0">
                <a:latin typeface="Maiandra GD" pitchFamily="34" charset="0"/>
              </a:rPr>
              <a:t>kelemahannya </a:t>
            </a:r>
            <a:r>
              <a:rPr lang="id-ID" dirty="0" smtClean="0">
                <a:latin typeface="Maiandra GD" pitchFamily="34" charset="0"/>
              </a:rPr>
              <a:t>adalah akan banyak orang yang akan berpartisipasi dengan program edukasi ini namun sulit untuk dikoordinasi untuk tindak lanjut karena sifatnya hanya sebagai partisipan </a:t>
            </a:r>
            <a:r>
              <a:rPr lang="id-ID" dirty="0" smtClean="0">
                <a:latin typeface="Maiandra GD" pitchFamily="34" charset="0"/>
              </a:rPr>
              <a:t>sementara </a:t>
            </a:r>
            <a:r>
              <a:rPr lang="id-ID" i="1" dirty="0" smtClean="0">
                <a:latin typeface="Maiandra GD" pitchFamily="34" charset="0"/>
              </a:rPr>
              <a:t>(random participant</a:t>
            </a:r>
            <a:r>
              <a:rPr lang="id-ID" dirty="0" smtClean="0">
                <a:latin typeface="Maiandra GD" pitchFamily="34" charset="0"/>
              </a:rPr>
              <a:t>).</a:t>
            </a:r>
            <a:endParaRPr lang="id-ID" i="1" dirty="0" smtClean="0">
              <a:latin typeface="Maiandra GD" pitchFamily="34" charset="0"/>
            </a:endParaRPr>
          </a:p>
          <a:p>
            <a:pPr marL="0" indent="0">
              <a:buNone/>
            </a:pPr>
            <a:endParaRPr lang="id-ID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021288"/>
            <a:ext cx="2895600" cy="365125"/>
          </a:xfrm>
        </p:spPr>
        <p:txBody>
          <a:bodyPr/>
          <a:lstStyle/>
          <a:p>
            <a:r>
              <a:rPr lang="id-ID" smtClean="0">
                <a:latin typeface="Maiandra GD" pitchFamily="34" charset="0"/>
              </a:rPr>
              <a:t>JAKARTA ANIMAL AID NETWORK</a:t>
            </a:r>
            <a:endParaRPr lang="id-ID">
              <a:latin typeface="Maiandra GD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465" y="492111"/>
            <a:ext cx="840358" cy="99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972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Maiandra GD" pitchFamily="34" charset="0"/>
              </a:rPr>
              <a:t>ACTUATING</a:t>
            </a:r>
            <a:endParaRPr lang="id-ID" b="1" dirty="0">
              <a:latin typeface="Maiandra GD" pitchFamily="34" charset="0"/>
            </a:endParaRPr>
          </a:p>
        </p:txBody>
      </p:sp>
      <p:sp>
        <p:nvSpPr>
          <p:cNvPr id="4" name="Left-Right Arrow Callout 3"/>
          <p:cNvSpPr/>
          <p:nvPr/>
        </p:nvSpPr>
        <p:spPr>
          <a:xfrm>
            <a:off x="2699792" y="1886030"/>
            <a:ext cx="4248472" cy="3816424"/>
          </a:xfrm>
          <a:prstGeom prst="leftRight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Maiandra GD" pitchFamily="34" charset="0"/>
              </a:rPr>
              <a:t>HASIL</a:t>
            </a:r>
          </a:p>
          <a:p>
            <a:pPr algn="ctr"/>
            <a:r>
              <a:rPr lang="id-ID" dirty="0" smtClean="0">
                <a:latin typeface="Maiandra GD" pitchFamily="34" charset="0"/>
              </a:rPr>
              <a:t>KERJA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43608" y="2688532"/>
            <a:ext cx="1545701" cy="21602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Maiandra GD" pitchFamily="34" charset="0"/>
              </a:rPr>
              <a:t>EMAIL</a:t>
            </a:r>
          </a:p>
          <a:p>
            <a:pPr algn="ctr"/>
            <a:endParaRPr lang="id-ID" dirty="0" smtClean="0">
              <a:latin typeface="Maiandra GD" pitchFamily="34" charset="0"/>
            </a:endParaRPr>
          </a:p>
          <a:p>
            <a:pPr algn="ctr"/>
            <a:r>
              <a:rPr lang="id-ID" dirty="0" smtClean="0">
                <a:latin typeface="Maiandra GD" pitchFamily="34" charset="0"/>
              </a:rPr>
              <a:t>GROUP CHAT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92280" y="2714122"/>
            <a:ext cx="1656184" cy="21602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Maiandra GD" pitchFamily="34" charset="0"/>
              </a:rPr>
              <a:t>PRESENTASI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0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Maiandra GD" pitchFamily="34" charset="0"/>
              </a:rPr>
              <a:t>HASIL KERJA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08720"/>
            <a:ext cx="76431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600" dirty="0" smtClean="0">
                <a:latin typeface="Maiandra GD" pitchFamily="34" charset="0"/>
              </a:rPr>
              <a:t>Hasil kerja ini merupakan hasil dari kegiatan-kegiatan yang dilakukan oleh masing-masing </a:t>
            </a:r>
            <a:r>
              <a:rPr lang="id-ID" sz="1600" i="1" dirty="0" smtClean="0">
                <a:latin typeface="Maiandra GD" pitchFamily="34" charset="0"/>
              </a:rPr>
              <a:t>Team Work, </a:t>
            </a:r>
            <a:r>
              <a:rPr lang="id-ID" sz="1600" dirty="0" smtClean="0">
                <a:latin typeface="Maiandra GD" pitchFamily="34" charset="0"/>
              </a:rPr>
              <a:t>yaitu:</a:t>
            </a:r>
          </a:p>
          <a:p>
            <a:pPr marL="514350" indent="-514350">
              <a:buAutoNum type="arabicPeriod"/>
            </a:pPr>
            <a:r>
              <a:rPr lang="id-ID" sz="1600" dirty="0" smtClean="0">
                <a:solidFill>
                  <a:srgbClr val="7030A0"/>
                </a:solidFill>
                <a:latin typeface="Maiandra GD" pitchFamily="34" charset="0"/>
              </a:rPr>
              <a:t>Artikel </a:t>
            </a:r>
          </a:p>
          <a:p>
            <a:pPr marL="0" indent="0">
              <a:buNone/>
              <a:tabLst>
                <a:tab pos="530225" algn="l"/>
              </a:tabLst>
            </a:pPr>
            <a:r>
              <a:rPr lang="id-ID" sz="1600" dirty="0">
                <a:latin typeface="Maiandra GD" pitchFamily="34" charset="0"/>
              </a:rPr>
              <a:t>	</a:t>
            </a:r>
            <a:r>
              <a:rPr lang="id-ID" sz="1600" dirty="0" smtClean="0">
                <a:latin typeface="Maiandra GD" pitchFamily="34" charset="0"/>
              </a:rPr>
              <a:t>Berisi artikel yang terkait dengan program edukasi ini dan artikel ini dilakukan 	oleh semua sekolah/komunitas/orang yang terlibat sehingga artikel dapat selau 	</a:t>
            </a:r>
            <a:r>
              <a:rPr lang="id-ID" sz="1600" i="1" dirty="0" smtClean="0">
                <a:latin typeface="Maiandra GD" pitchFamily="34" charset="0"/>
              </a:rPr>
              <a:t>up to date</a:t>
            </a:r>
            <a:r>
              <a:rPr lang="id-ID" sz="1600" dirty="0">
                <a:latin typeface="Maiandra GD" pitchFamily="34" charset="0"/>
              </a:rPr>
              <a:t>.</a:t>
            </a:r>
            <a:endParaRPr lang="id-ID" sz="1600" dirty="0" smtClean="0">
              <a:latin typeface="Maiandra GD" pitchFamily="34" charset="0"/>
            </a:endParaRPr>
          </a:p>
          <a:p>
            <a:pPr marL="514350" indent="-514350">
              <a:buAutoNum type="arabicPeriod" startAt="2"/>
            </a:pPr>
            <a:r>
              <a:rPr lang="id-ID" sz="1600" dirty="0" smtClean="0">
                <a:solidFill>
                  <a:srgbClr val="7030A0"/>
                </a:solidFill>
                <a:latin typeface="Maiandra GD" pitchFamily="34" charset="0"/>
              </a:rPr>
              <a:t>Foto-foto </a:t>
            </a:r>
          </a:p>
          <a:p>
            <a:pPr marL="0" indent="0">
              <a:buNone/>
              <a:tabLst>
                <a:tab pos="530225" algn="l"/>
              </a:tabLst>
            </a:pPr>
            <a:r>
              <a:rPr lang="id-ID" sz="1600" dirty="0">
                <a:latin typeface="Maiandra GD" pitchFamily="34" charset="0"/>
              </a:rPr>
              <a:t>	</a:t>
            </a:r>
            <a:r>
              <a:rPr lang="id-ID" sz="1600" dirty="0" smtClean="0">
                <a:latin typeface="Maiandra GD" pitchFamily="34" charset="0"/>
              </a:rPr>
              <a:t>Foto-foto disini dilakukan oleh siswa/orang yang minatnya dibagian fotografi 	sehingga mereka bisa bercerita dari hasil foto yang terkait dengan program 	edukasi ini.</a:t>
            </a:r>
          </a:p>
          <a:p>
            <a:pPr marL="514350" indent="-514350">
              <a:buAutoNum type="arabicPeriod" startAt="3"/>
            </a:pPr>
            <a:r>
              <a:rPr lang="id-ID" sz="1600" dirty="0" smtClean="0">
                <a:solidFill>
                  <a:srgbClr val="7030A0"/>
                </a:solidFill>
                <a:latin typeface="Maiandra GD" pitchFamily="34" charset="0"/>
              </a:rPr>
              <a:t>Poster/Stiker</a:t>
            </a:r>
          </a:p>
          <a:p>
            <a:pPr marL="0" indent="0">
              <a:buNone/>
              <a:tabLst>
                <a:tab pos="530225" algn="l"/>
              </a:tabLst>
            </a:pPr>
            <a:r>
              <a:rPr lang="id-ID" sz="1600" dirty="0">
                <a:latin typeface="Maiandra GD" pitchFamily="34" charset="0"/>
              </a:rPr>
              <a:t>	</a:t>
            </a:r>
            <a:r>
              <a:rPr lang="id-ID" sz="1600" dirty="0" smtClean="0">
                <a:latin typeface="Maiandra GD" pitchFamily="34" charset="0"/>
              </a:rPr>
              <a:t>Pembuatan poster dan stiker dilakukan bagi siswa/orang yang kreatif dan aktif 	dalam pembuatan mading atau aktif dalam komunitas sehingga dari hasil 	poster/stiker tersebut dapat ditempel/diberikan pada sekolah-sekolah lain yang 	belum berpartisipasi dengan program edukasi ini.</a:t>
            </a:r>
          </a:p>
          <a:p>
            <a:pPr marL="514350" indent="-514350">
              <a:buAutoNum type="arabicPeriod" startAt="4"/>
            </a:pPr>
            <a:r>
              <a:rPr lang="id-ID" sz="1600" dirty="0" smtClean="0">
                <a:solidFill>
                  <a:srgbClr val="7030A0"/>
                </a:solidFill>
                <a:latin typeface="Maiandra GD" pitchFamily="34" charset="0"/>
              </a:rPr>
              <a:t>VLOG</a:t>
            </a:r>
          </a:p>
          <a:p>
            <a:pPr marL="0" indent="0">
              <a:buNone/>
              <a:tabLst>
                <a:tab pos="530225" algn="l"/>
              </a:tabLst>
            </a:pPr>
            <a:r>
              <a:rPr lang="id-ID" sz="1600" dirty="0">
                <a:latin typeface="Maiandra GD" pitchFamily="34" charset="0"/>
              </a:rPr>
              <a:t>	</a:t>
            </a:r>
            <a:r>
              <a:rPr lang="id-ID" sz="1600" dirty="0" smtClean="0">
                <a:latin typeface="Maiandra GD" pitchFamily="34" charset="0"/>
              </a:rPr>
              <a:t>Pembuatan video singkat atau vlog dilakukan oleh siswa/orang yang aktif 	dalam media sosial terutama </a:t>
            </a:r>
            <a:r>
              <a:rPr lang="id-ID" sz="1600" i="1" dirty="0" smtClean="0">
                <a:latin typeface="Maiandra GD" pitchFamily="34" charset="0"/>
              </a:rPr>
              <a:t>youtube </a:t>
            </a:r>
            <a:r>
              <a:rPr lang="id-ID" sz="1600" dirty="0" smtClean="0">
                <a:latin typeface="Maiandra GD" pitchFamily="34" charset="0"/>
              </a:rPr>
              <a:t>atau </a:t>
            </a:r>
            <a:r>
              <a:rPr lang="id-ID" sz="1600" dirty="0" smtClean="0">
                <a:latin typeface="Maiandra GD" pitchFamily="34" charset="0"/>
              </a:rPr>
              <a:t>bagi orang yang </a:t>
            </a:r>
            <a:r>
              <a:rPr lang="id-ID" sz="1600" dirty="0" smtClean="0">
                <a:latin typeface="Maiandra GD" pitchFamily="34" charset="0"/>
              </a:rPr>
              <a:t>kreatif  dan hobi </a:t>
            </a:r>
            <a:r>
              <a:rPr lang="id-ID" sz="1600" dirty="0" smtClean="0">
                <a:latin typeface="Maiandra GD" pitchFamily="34" charset="0"/>
              </a:rPr>
              <a:t>	dalam </a:t>
            </a:r>
            <a:r>
              <a:rPr lang="id-ID" sz="1600" dirty="0">
                <a:latin typeface="Maiandra GD" pitchFamily="34" charset="0"/>
              </a:rPr>
              <a:t> </a:t>
            </a:r>
            <a:r>
              <a:rPr lang="id-ID" sz="1600" dirty="0" smtClean="0">
                <a:latin typeface="Maiandra GD" pitchFamily="34" charset="0"/>
              </a:rPr>
              <a:t>membuat </a:t>
            </a:r>
            <a:r>
              <a:rPr lang="id-ID" sz="1600" dirty="0" smtClean="0">
                <a:latin typeface="Maiandra GD" pitchFamily="34" charset="0"/>
              </a:rPr>
              <a:t>video sehingga mereka mengembangkan idenya dalam </a:t>
            </a:r>
            <a:r>
              <a:rPr lang="id-ID" sz="1600" dirty="0" smtClean="0">
                <a:latin typeface="Maiandra GD" pitchFamily="34" charset="0"/>
              </a:rPr>
              <a:t>	membuat </a:t>
            </a:r>
            <a:r>
              <a:rPr lang="id-ID" sz="1600" dirty="0">
                <a:latin typeface="Maiandra GD" pitchFamily="34" charset="0"/>
              </a:rPr>
              <a:t> </a:t>
            </a:r>
            <a:r>
              <a:rPr lang="id-ID" sz="1600" dirty="0" smtClean="0">
                <a:latin typeface="Maiandra GD" pitchFamily="34" charset="0"/>
              </a:rPr>
              <a:t>video </a:t>
            </a:r>
            <a:r>
              <a:rPr lang="id-ID" sz="1600" dirty="0" smtClean="0">
                <a:latin typeface="Maiandra GD" pitchFamily="34" charset="0"/>
              </a:rPr>
              <a:t>edukasi yang bermanfaat serta dapat ditonton oleh </a:t>
            </a:r>
            <a:r>
              <a:rPr lang="id-ID" sz="1600" dirty="0" smtClean="0">
                <a:latin typeface="Maiandra GD" pitchFamily="34" charset="0"/>
              </a:rPr>
              <a:t>	masyarakat </a:t>
            </a:r>
            <a:r>
              <a:rPr lang="id-ID" sz="1600" dirty="0" smtClean="0">
                <a:latin typeface="Maiandra GD" pitchFamily="34" charset="0"/>
              </a:rPr>
              <a:t>luas.</a:t>
            </a:r>
            <a:endParaRPr lang="id-ID" sz="1600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84168" y="6165304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421" y="332656"/>
            <a:ext cx="473968" cy="55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4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Maiandra GD" pitchFamily="34" charset="0"/>
              </a:rPr>
              <a:t>HASIL KERJA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Hasil Kerja/Kegiatan yang sudah dilakukan akan di diskusikan oleh seluruh tim agar dapat saling memberi pendapat atau evaluasi untuk hasil yang lebih baik dengan cara :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Email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Group Chat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Presentasi di pertemuan berikutnya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5856" y="6165304"/>
            <a:ext cx="2895600" cy="365125"/>
          </a:xfrm>
        </p:spPr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172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Maiandra GD" pitchFamily="34" charset="0"/>
              </a:rPr>
              <a:t>CONTROLLING</a:t>
            </a:r>
            <a:endParaRPr lang="id-ID" b="1" dirty="0">
              <a:latin typeface="Maiandra GD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35696" y="2276872"/>
            <a:ext cx="6120680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Maiandra GD" pitchFamily="34" charset="0"/>
              </a:rPr>
              <a:t>Hasil Kerja /Kegiatan</a:t>
            </a:r>
          </a:p>
          <a:p>
            <a:pPr algn="ctr"/>
            <a:r>
              <a:rPr lang="id-ID" sz="2800" dirty="0">
                <a:latin typeface="Maiandra GD" pitchFamily="34" charset="0"/>
              </a:rPr>
              <a:t>y</a:t>
            </a:r>
            <a:r>
              <a:rPr lang="id-ID" sz="2800" dirty="0" smtClean="0">
                <a:latin typeface="Maiandra GD" pitchFamily="34" charset="0"/>
              </a:rPr>
              <a:t>ang sudah dievaluasi sebelumnya dan sudah disetujui maka siap untuk di </a:t>
            </a:r>
            <a:r>
              <a:rPr lang="id-ID" sz="2800" dirty="0" smtClean="0">
                <a:latin typeface="Maiandra GD" pitchFamily="34" charset="0"/>
              </a:rPr>
              <a:t>publikasikan secara berkala.</a:t>
            </a:r>
            <a:endParaRPr lang="id-ID" sz="2800" dirty="0">
              <a:latin typeface="Maiandra GD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Maiandra GD" pitchFamily="34" charset="0"/>
              </a:rPr>
              <a:t>PROJECT PLAN</a:t>
            </a:r>
            <a:endParaRPr lang="id-ID" b="1" dirty="0"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72815"/>
            <a:ext cx="7643192" cy="3312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>
                <a:latin typeface="Maiandra GD" pitchFamily="34" charset="0"/>
              </a:rPr>
              <a:t>Project Plan ini dibuat mengacu dan diadaptasi dari fungsi manajemen pada umumnya, yaitu :</a:t>
            </a:r>
          </a:p>
          <a:p>
            <a:pPr marL="514350" indent="-514350">
              <a:buAutoNum type="arabicPeriod"/>
            </a:pPr>
            <a:r>
              <a:rPr lang="id-ID" sz="2800" dirty="0" smtClean="0">
                <a:latin typeface="Maiandra GD" pitchFamily="34" charset="0"/>
              </a:rPr>
              <a:t>Planning</a:t>
            </a:r>
          </a:p>
          <a:p>
            <a:pPr marL="514350" indent="-514350">
              <a:buAutoNum type="arabicPeriod"/>
            </a:pPr>
            <a:r>
              <a:rPr lang="id-ID" sz="2800" dirty="0" smtClean="0">
                <a:latin typeface="Maiandra GD" pitchFamily="34" charset="0"/>
              </a:rPr>
              <a:t>Organizing</a:t>
            </a:r>
          </a:p>
          <a:p>
            <a:pPr marL="514350" indent="-514350">
              <a:buAutoNum type="arabicPeriod"/>
            </a:pPr>
            <a:r>
              <a:rPr lang="id-ID" sz="2800" dirty="0" smtClean="0">
                <a:latin typeface="Maiandra GD" pitchFamily="34" charset="0"/>
              </a:rPr>
              <a:t>Actuating</a:t>
            </a:r>
          </a:p>
          <a:p>
            <a:pPr marL="514350" indent="-514350">
              <a:buAutoNum type="arabicPeriod"/>
            </a:pPr>
            <a:r>
              <a:rPr lang="id-ID" sz="2800" dirty="0" smtClean="0">
                <a:latin typeface="Maiandra GD" pitchFamily="34" charset="0"/>
              </a:rPr>
              <a:t>Controlling</a:t>
            </a:r>
            <a:endParaRPr lang="id-ID" sz="2800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2895600" cy="365125"/>
          </a:xfrm>
        </p:spPr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0099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Maiandra GD" pitchFamily="34" charset="0"/>
              </a:rPr>
              <a:t>PLANNING</a:t>
            </a:r>
            <a:endParaRPr lang="id-ID" b="1" dirty="0">
              <a:latin typeface="Maiandra GD" pitchFamily="34" charset="0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331640" y="1700808"/>
            <a:ext cx="3816424" cy="3528392"/>
          </a:xfrm>
          <a:prstGeom prst="rightArrowCallo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atin typeface="Maiandra GD" pitchFamily="34" charset="0"/>
              </a:rPr>
              <a:t>PROGRAM</a:t>
            </a:r>
          </a:p>
          <a:p>
            <a:pPr algn="ctr"/>
            <a:r>
              <a:rPr lang="id-ID" b="1" dirty="0">
                <a:latin typeface="Maiandra GD" pitchFamily="34" charset="0"/>
              </a:rPr>
              <a:t>d</a:t>
            </a:r>
            <a:r>
              <a:rPr lang="id-ID" b="1" dirty="0" smtClean="0">
                <a:latin typeface="Maiandra GD" pitchFamily="34" charset="0"/>
              </a:rPr>
              <a:t>an</a:t>
            </a:r>
          </a:p>
          <a:p>
            <a:pPr algn="ctr"/>
            <a:r>
              <a:rPr lang="id-ID" b="1" dirty="0" smtClean="0">
                <a:latin typeface="Maiandra GD" pitchFamily="34" charset="0"/>
              </a:rPr>
              <a:t>MATERI</a:t>
            </a:r>
          </a:p>
          <a:p>
            <a:pPr algn="ctr"/>
            <a:r>
              <a:rPr lang="id-ID" b="1" dirty="0" smtClean="0">
                <a:latin typeface="Maiandra GD" pitchFamily="34" charset="0"/>
              </a:rPr>
              <a:t>EDUKASI</a:t>
            </a:r>
            <a:endParaRPr lang="id-ID" b="1" dirty="0">
              <a:latin typeface="Maiandra GD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88496" y="1700808"/>
            <a:ext cx="2952328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Mini Gathering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88679" y="2550146"/>
            <a:ext cx="2952328" cy="7348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Kunjungan Sekolah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40674" y="3573016"/>
            <a:ext cx="2952328" cy="6632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Komunitas 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sp>
        <p:nvSpPr>
          <p:cNvPr id="10" name="Rounded Rectangle 9"/>
          <p:cNvSpPr/>
          <p:nvPr/>
        </p:nvSpPr>
        <p:spPr>
          <a:xfrm>
            <a:off x="5669353" y="4471948"/>
            <a:ext cx="2952328" cy="6497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Area Kegiatan Publik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620688"/>
            <a:ext cx="7869560" cy="5433467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Planning yang dimaksud disini adalah mengacu pada kegiatan pengenalan program secara keseluruhan dengan begitu program ini akan jelas dan terarah sesuai dengan tujuan yang diinginkan.</a:t>
            </a:r>
          </a:p>
          <a:p>
            <a:pPr marL="0" indent="0">
              <a:buNone/>
            </a:pPr>
            <a:endParaRPr lang="id-ID" dirty="0">
              <a:latin typeface="Maiandra GD" pitchFamily="34" charset="0"/>
            </a:endParaRPr>
          </a:p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Program dan materi edukasi akan dilakukan dengan 2 cara, yaitu: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Kerja sama dengan beberapa sekolah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Kerja sama secara luas dan umum</a:t>
            </a:r>
            <a:endParaRPr lang="id-ID" dirty="0">
              <a:latin typeface="Maiandra GD" pitchFamily="34" charset="0"/>
            </a:endParaRPr>
          </a:p>
          <a:p>
            <a:pPr marL="0" indent="0">
              <a:buNone/>
            </a:pPr>
            <a:endParaRPr lang="id-ID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848" y="6237312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3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latin typeface="Maiandra GD" pitchFamily="34" charset="0"/>
              </a:rPr>
              <a:t>Jenis Kegiatan Pengarahan</a:t>
            </a:r>
            <a:endParaRPr lang="id-ID" sz="4000" b="1" dirty="0"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7632848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id-ID" sz="2000" dirty="0" smtClean="0">
                <a:solidFill>
                  <a:schemeClr val="accent3">
                    <a:lumMod val="50000"/>
                  </a:schemeClr>
                </a:solidFill>
                <a:latin typeface="Maiandra GD" pitchFamily="34" charset="0"/>
              </a:rPr>
              <a:t>Mini Gathering</a:t>
            </a:r>
          </a:p>
          <a:p>
            <a:pPr marL="0" indent="0">
              <a:buNone/>
            </a:pPr>
            <a:r>
              <a:rPr lang="id-ID" sz="2000" dirty="0">
                <a:latin typeface="Maiandra GD" pitchFamily="34" charset="0"/>
              </a:rPr>
              <a:t>	</a:t>
            </a:r>
            <a:r>
              <a:rPr lang="id-ID" sz="2000" dirty="0" smtClean="0">
                <a:latin typeface="Maiandra GD" pitchFamily="34" charset="0"/>
              </a:rPr>
              <a:t>Mini gathering ini dilakukan dengan cara mengumpulkan perwakilan dari beberapa sekolah yang rencananya akan diikut sertakan dalam kegiatan/program edukasi ini.</a:t>
            </a:r>
          </a:p>
          <a:p>
            <a:pPr marL="514350" indent="-514350">
              <a:buAutoNum type="arabicPeriod" startAt="2"/>
            </a:pPr>
            <a:r>
              <a:rPr lang="id-ID" sz="2000" dirty="0" smtClean="0">
                <a:solidFill>
                  <a:schemeClr val="accent3">
                    <a:lumMod val="50000"/>
                  </a:schemeClr>
                </a:solidFill>
                <a:latin typeface="Maiandra GD" pitchFamily="34" charset="0"/>
              </a:rPr>
              <a:t>Kunjungan Sekolah</a:t>
            </a:r>
          </a:p>
          <a:p>
            <a:pPr marL="0" indent="0">
              <a:buNone/>
            </a:pPr>
            <a:r>
              <a:rPr lang="id-ID" sz="2000" dirty="0">
                <a:latin typeface="Maiandra GD" pitchFamily="34" charset="0"/>
              </a:rPr>
              <a:t>	</a:t>
            </a:r>
            <a:r>
              <a:rPr lang="id-ID" sz="2000" dirty="0" smtClean="0">
                <a:latin typeface="Maiandra GD" pitchFamily="34" charset="0"/>
              </a:rPr>
              <a:t>Kunjungan sekolah dilakukan agar target partisipan dari sekolah dapat lebih meluas.</a:t>
            </a:r>
          </a:p>
          <a:p>
            <a:pPr marL="514350" indent="-514350">
              <a:buAutoNum type="arabicPeriod" startAt="3"/>
            </a:pPr>
            <a:r>
              <a:rPr lang="id-ID" sz="2000" dirty="0" smtClean="0">
                <a:solidFill>
                  <a:schemeClr val="accent3">
                    <a:lumMod val="50000"/>
                  </a:schemeClr>
                </a:solidFill>
                <a:latin typeface="Maiandra GD" pitchFamily="34" charset="0"/>
              </a:rPr>
              <a:t>Komunitas</a:t>
            </a:r>
          </a:p>
          <a:p>
            <a:pPr marL="0" indent="0">
              <a:buNone/>
            </a:pPr>
            <a:r>
              <a:rPr lang="id-ID" sz="2000" dirty="0">
                <a:latin typeface="Maiandra GD" pitchFamily="34" charset="0"/>
              </a:rPr>
              <a:t>	</a:t>
            </a:r>
            <a:r>
              <a:rPr lang="id-ID" sz="2000" dirty="0" smtClean="0">
                <a:latin typeface="Maiandra GD" pitchFamily="34" charset="0"/>
              </a:rPr>
              <a:t>Bergabung dengan beberapa komunitas akan lebih memudahkan tim untuk memperluas program edukasi ini.</a:t>
            </a:r>
          </a:p>
          <a:p>
            <a:pPr marL="514350" indent="-514350">
              <a:buAutoNum type="arabicPeriod" startAt="4"/>
            </a:pPr>
            <a:r>
              <a:rPr lang="id-ID" sz="2000" dirty="0" smtClean="0">
                <a:solidFill>
                  <a:schemeClr val="accent3">
                    <a:lumMod val="50000"/>
                  </a:schemeClr>
                </a:solidFill>
                <a:latin typeface="Maiandra GD" pitchFamily="34" charset="0"/>
              </a:rPr>
              <a:t>Area Umum</a:t>
            </a:r>
          </a:p>
          <a:p>
            <a:pPr marL="0" indent="0">
              <a:buNone/>
            </a:pPr>
            <a:r>
              <a:rPr lang="id-ID" sz="2000" dirty="0">
                <a:latin typeface="Maiandra GD" pitchFamily="34" charset="0"/>
              </a:rPr>
              <a:t>	</a:t>
            </a:r>
            <a:r>
              <a:rPr lang="id-ID" sz="2000" dirty="0" smtClean="0">
                <a:latin typeface="Maiandra GD" pitchFamily="34" charset="0"/>
              </a:rPr>
              <a:t>Mendirikan </a:t>
            </a:r>
            <a:r>
              <a:rPr lang="id-ID" sz="2000" i="1" dirty="0" smtClean="0">
                <a:latin typeface="Maiandra GD" pitchFamily="34" charset="0"/>
              </a:rPr>
              <a:t>stand</a:t>
            </a:r>
            <a:r>
              <a:rPr lang="id-ID" sz="2000" dirty="0" smtClean="0">
                <a:latin typeface="Maiandra GD" pitchFamily="34" charset="0"/>
              </a:rPr>
              <a:t> ditempat-tempat yang memudahkan  masyarakat luas dapat melihat secara langsung </a:t>
            </a:r>
            <a:r>
              <a:rPr lang="id-ID" sz="2000" dirty="0" smtClean="0">
                <a:latin typeface="Maiandra GD" pitchFamily="34" charset="0"/>
              </a:rPr>
              <a:t>dan memahami dengan </a:t>
            </a:r>
            <a:r>
              <a:rPr lang="id-ID" sz="2000" dirty="0" smtClean="0">
                <a:latin typeface="Maiandra GD" pitchFamily="34" charset="0"/>
              </a:rPr>
              <a:t>jelas program edukasi ini.</a:t>
            </a:r>
          </a:p>
          <a:p>
            <a:pPr marL="514350" indent="-514350">
              <a:buAutoNum type="arabicPeriod"/>
            </a:pPr>
            <a:endParaRPr lang="id-ID" sz="2000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47864" y="6237312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064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Maiandra GD" pitchFamily="34" charset="0"/>
              </a:rPr>
              <a:t>ORGANIZING</a:t>
            </a:r>
            <a:endParaRPr lang="id-ID" b="1" dirty="0">
              <a:latin typeface="Maiandra GD" pitchFamily="34" charset="0"/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1491242" y="1604924"/>
            <a:ext cx="6984776" cy="2664296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  <a:latin typeface="Maiandra GD" pitchFamily="34" charset="0"/>
              </a:rPr>
              <a:t>TEAM WORK</a:t>
            </a:r>
            <a:endParaRPr lang="id-ID" sz="2400" b="1" dirty="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31640" y="4553823"/>
            <a:ext cx="1656184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OSIS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31840" y="4553823"/>
            <a:ext cx="1656184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DUTA</a:t>
            </a:r>
          </a:p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SEKOLAH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83630" y="4550394"/>
            <a:ext cx="1656184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PARTISIPAN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02264" y="6165304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04665"/>
            <a:ext cx="947936" cy="1008112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6819834" y="4550394"/>
            <a:ext cx="1656184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Maiandra GD" pitchFamily="34" charset="0"/>
              </a:rPr>
              <a:t>VOLUNTEER</a:t>
            </a:r>
            <a:endParaRPr lang="id-ID" b="1" dirty="0">
              <a:solidFill>
                <a:schemeClr val="tx1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11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Maiandra GD" pitchFamily="34" charset="0"/>
              </a:rPr>
              <a:t>Team Work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060848"/>
            <a:ext cx="7211144" cy="3484984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Pembentukkan </a:t>
            </a:r>
            <a:r>
              <a:rPr lang="id-ID" i="1" dirty="0" smtClean="0">
                <a:latin typeface="Maiandra GD" pitchFamily="34" charset="0"/>
              </a:rPr>
              <a:t>Team Work </a:t>
            </a:r>
            <a:r>
              <a:rPr lang="id-ID" dirty="0" smtClean="0">
                <a:latin typeface="Maiandra GD" pitchFamily="34" charset="0"/>
              </a:rPr>
              <a:t>ini sangat dibutuhkan jika program </a:t>
            </a:r>
            <a:r>
              <a:rPr lang="id-ID" dirty="0" smtClean="0">
                <a:latin typeface="Maiandra GD" pitchFamily="34" charset="0"/>
              </a:rPr>
              <a:t>pengarahan (</a:t>
            </a:r>
            <a:r>
              <a:rPr lang="id-ID" i="1" dirty="0" smtClean="0">
                <a:latin typeface="Maiandra GD" pitchFamily="34" charset="0"/>
              </a:rPr>
              <a:t>planning</a:t>
            </a:r>
            <a:r>
              <a:rPr lang="id-ID" dirty="0" smtClean="0">
                <a:latin typeface="Maiandra GD" pitchFamily="34" charset="0"/>
              </a:rPr>
              <a:t>) </a:t>
            </a:r>
            <a:r>
              <a:rPr lang="id-ID" dirty="0" smtClean="0">
                <a:latin typeface="Maiandra GD" pitchFamily="34" charset="0"/>
              </a:rPr>
              <a:t>sudah berjalan </a:t>
            </a:r>
            <a:r>
              <a:rPr lang="id-ID" dirty="0" smtClean="0">
                <a:latin typeface="Maiandra GD" pitchFamily="34" charset="0"/>
              </a:rPr>
              <a:t>baik, maka tujuan/</a:t>
            </a:r>
            <a:r>
              <a:rPr lang="id-ID" i="1" dirty="0" smtClean="0">
                <a:latin typeface="Maiandra GD" pitchFamily="34" charset="0"/>
              </a:rPr>
              <a:t>output </a:t>
            </a:r>
            <a:r>
              <a:rPr lang="id-ID" dirty="0" smtClean="0">
                <a:latin typeface="Maiandra GD" pitchFamily="34" charset="0"/>
              </a:rPr>
              <a:t>yang diinginkan dapat terkoordinasi dengan tepat dan terarah.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848" y="6021288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3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>School Team Work</a:t>
            </a:r>
            <a:endParaRPr lang="id-ID" dirty="0">
              <a:solidFill>
                <a:schemeClr val="accent2">
                  <a:lumMod val="75000"/>
                </a:schemeClr>
              </a:solidFill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2"/>
            <a:ext cx="7643192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 smtClean="0">
                <a:latin typeface="Maiandra GD" pitchFamily="34" charset="0"/>
              </a:rPr>
              <a:t>Tahap pertama pengorganisasian atau pengkoordinasian yaitu melalui kerja sama dengan sekolah sehingga dapat menghasilkan duta-duta yang terpilih di masing-masing sekolah dan dapat menambah jumlah partisipan siswa dalam program tersebut.</a:t>
            </a:r>
          </a:p>
          <a:p>
            <a:pPr marL="0" indent="0">
              <a:buNone/>
            </a:pPr>
            <a:endParaRPr lang="id-ID" sz="2400" dirty="0">
              <a:latin typeface="Maiandra GD" pitchFamily="34" charset="0"/>
            </a:endParaRPr>
          </a:p>
          <a:p>
            <a:pPr marL="0" indent="0">
              <a:buNone/>
            </a:pPr>
            <a:r>
              <a:rPr lang="id-ID" sz="2400" dirty="0" smtClean="0">
                <a:latin typeface="Maiandra GD" pitchFamily="34" charset="0"/>
              </a:rPr>
              <a:t>Keunggulannya dengan adanya duta sekolah maka program dapat terarah dan terkoordinasi dengan baik.</a:t>
            </a:r>
          </a:p>
          <a:p>
            <a:pPr marL="0" indent="0">
              <a:buNone/>
            </a:pPr>
            <a:r>
              <a:rPr lang="id-ID" sz="2400" dirty="0" smtClean="0">
                <a:latin typeface="Maiandra GD" pitchFamily="34" charset="0"/>
              </a:rPr>
              <a:t>Kelemahannya adalah jarang sekolah menganggap program ini sebagai program penting yang akan berpengaruh dengan sekolah mereka.</a:t>
            </a:r>
          </a:p>
          <a:p>
            <a:pPr marL="0" indent="0">
              <a:buNone/>
            </a:pPr>
            <a:endParaRPr lang="id-ID" sz="2400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021288"/>
            <a:ext cx="2895600" cy="365125"/>
          </a:xfrm>
        </p:spPr>
        <p:txBody>
          <a:bodyPr/>
          <a:lstStyle/>
          <a:p>
            <a:r>
              <a:rPr lang="id-ID" smtClean="0">
                <a:latin typeface="Maiandra GD" pitchFamily="34" charset="0"/>
              </a:rPr>
              <a:t>JAKARTA ANIMAL AID NETWORK</a:t>
            </a:r>
            <a:endParaRPr lang="id-ID"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62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Maiandra GD" pitchFamily="34" charset="0"/>
              </a:rPr>
              <a:t>Target Sekolah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d-ID" dirty="0" smtClean="0">
                <a:latin typeface="Maiandra GD" pitchFamily="34" charset="0"/>
              </a:rPr>
              <a:t>Target sekolah sementara dengan jumlah minimum 5 orang, </a:t>
            </a:r>
          </a:p>
          <a:p>
            <a:pPr marL="0" indent="0">
              <a:buNone/>
            </a:pPr>
            <a:r>
              <a:rPr lang="id-ID" dirty="0">
                <a:latin typeface="Maiandra GD" pitchFamily="34" charset="0"/>
              </a:rPr>
              <a:t> </a:t>
            </a:r>
            <a:r>
              <a:rPr lang="id-ID" dirty="0" smtClean="0">
                <a:latin typeface="Maiandra GD" pitchFamily="34" charset="0"/>
              </a:rPr>
              <a:t>antara lain :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SMKN 57 Jakarta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SMKN 49 Jakarta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SMAN 34 Jakarta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SMAN 38 Jakarta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SMAN 66 Jakarta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SMAN Thamrin Jakarta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 Gonzaga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 Strada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 Al Izhar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 Charitas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Maiandra GD" pitchFamily="34" charset="0"/>
              </a:rPr>
              <a:t>SMA Suluh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5856" y="6165304"/>
            <a:ext cx="2895600" cy="365125"/>
          </a:xfrm>
        </p:spPr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87" y="492111"/>
            <a:ext cx="947936" cy="11197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1" y="2276872"/>
            <a:ext cx="4010027" cy="3007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51533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446</Words>
  <Application>Microsoft Office PowerPoint</Application>
  <PresentationFormat>On-screen Show (4:3)</PresentationFormat>
  <Paragraphs>103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PROJECT  PLAN JAAN EDUCATION  PROGRAM </vt:lpstr>
      <vt:lpstr>PROJECT PLAN</vt:lpstr>
      <vt:lpstr>PLANNING</vt:lpstr>
      <vt:lpstr>PowerPoint Presentation</vt:lpstr>
      <vt:lpstr>Jenis Kegiatan Pengarahan</vt:lpstr>
      <vt:lpstr>ORGANIZING</vt:lpstr>
      <vt:lpstr>Team Work</vt:lpstr>
      <vt:lpstr>School Team Work</vt:lpstr>
      <vt:lpstr>Target Sekolah</vt:lpstr>
      <vt:lpstr>Communities/Public (Society)</vt:lpstr>
      <vt:lpstr>ACTUATING</vt:lpstr>
      <vt:lpstr>HASIL KERJA</vt:lpstr>
      <vt:lpstr>HASIL KERJA</vt:lpstr>
      <vt:lpstr>CONTROLLING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PLAN EDUCATION PROGRAM</dc:title>
  <dc:creator>PC</dc:creator>
  <cp:lastModifiedBy>PC</cp:lastModifiedBy>
  <cp:revision>24</cp:revision>
  <dcterms:created xsi:type="dcterms:W3CDTF">2017-05-17T01:41:46Z</dcterms:created>
  <dcterms:modified xsi:type="dcterms:W3CDTF">2017-05-20T04:22:59Z</dcterms:modified>
</cp:coreProperties>
</file>