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32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5D9F4-6B00-44B0-8473-5E4D5DEECAA4}" type="datetimeFigureOut">
              <a:rPr lang="id-ID" smtClean="0"/>
              <a:t>20/05/2017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26425-F5B7-41A0-AA28-0D5F7FD2E70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69874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7BC9-8DCE-420C-BF3D-2942193EC5F9}" type="datetime1">
              <a:rPr lang="id-ID" smtClean="0"/>
              <a:t>20/05/2017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D0E71-D48F-456B-AF4B-0315BDF2CA2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4872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B842F-2699-4710-8E7A-FDE26EFD64EC}" type="datetime1">
              <a:rPr lang="id-ID" smtClean="0"/>
              <a:t>20/05/2017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D0E71-D48F-456B-AF4B-0315BDF2CA2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35227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6173-1489-4D66-AC4E-A61860E8DAA6}" type="datetime1">
              <a:rPr lang="id-ID" smtClean="0"/>
              <a:t>20/05/2017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D0E71-D48F-456B-AF4B-0315BDF2CA2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40170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95904-66F1-4F34-AD00-F707FD199710}" type="datetime1">
              <a:rPr lang="id-ID" smtClean="0"/>
              <a:t>20/05/2017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D0E71-D48F-456B-AF4B-0315BDF2CA2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40933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96411-383A-4127-A5DE-FF22D6BC2D8D}" type="datetime1">
              <a:rPr lang="id-ID" smtClean="0"/>
              <a:t>20/05/2017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D0E71-D48F-456B-AF4B-0315BDF2CA2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67819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8E881-77FE-4C14-A3DC-43E15A9DDA43}" type="datetime1">
              <a:rPr lang="id-ID" smtClean="0"/>
              <a:t>20/05/2017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D0E71-D48F-456B-AF4B-0315BDF2CA2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62980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E961-793A-4B64-B9F7-5D0D8DB6FF5E}" type="datetime1">
              <a:rPr lang="id-ID" smtClean="0"/>
              <a:t>20/05/2017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D0E71-D48F-456B-AF4B-0315BDF2CA2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92509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54F5-67F5-450D-8F8B-625CD2E28844}" type="datetime1">
              <a:rPr lang="id-ID" smtClean="0"/>
              <a:t>20/05/2017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D0E71-D48F-456B-AF4B-0315BDF2CA2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23986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B0E5-F511-4725-8302-57060CB5550D}" type="datetime1">
              <a:rPr lang="id-ID" smtClean="0"/>
              <a:t>20/05/2017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D0E71-D48F-456B-AF4B-0315BDF2CA2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460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B49A-E0D5-42B3-B34A-3EA7C927A86A}" type="datetime1">
              <a:rPr lang="id-ID" smtClean="0"/>
              <a:t>20/05/2017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D0E71-D48F-456B-AF4B-0315BDF2CA2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7568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D6CF-9E9A-4744-94AE-B7A4BDE35E26}" type="datetime1">
              <a:rPr lang="id-ID" smtClean="0"/>
              <a:t>20/05/2017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D0E71-D48F-456B-AF4B-0315BDF2CA2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38119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54F24-E6F7-4244-A505-43EB0776B1E2}" type="datetime1">
              <a:rPr lang="id-ID" smtClean="0"/>
              <a:t>20/05/2017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smtClean="0"/>
              <a:t>JAKARTA ANIMAL AID NETWORK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D0E71-D48F-456B-AF4B-0315BDF2CA2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2846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2259682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latin typeface="Footlight MT Light" pitchFamily="18" charset="0"/>
              </a:rPr>
              <a:t>LESSON PLAN</a:t>
            </a:r>
            <a:br>
              <a:rPr lang="id-ID" dirty="0" smtClean="0">
                <a:latin typeface="Footlight MT Light" pitchFamily="18" charset="0"/>
              </a:rPr>
            </a:br>
            <a:r>
              <a:rPr lang="id-ID" dirty="0" smtClean="0">
                <a:latin typeface="Footlight MT Light" pitchFamily="18" charset="0"/>
              </a:rPr>
              <a:t>EDUCATION PROGRAM</a:t>
            </a:r>
            <a:br>
              <a:rPr lang="id-ID" dirty="0" smtClean="0">
                <a:latin typeface="Footlight MT Light" pitchFamily="18" charset="0"/>
              </a:rPr>
            </a:br>
            <a:r>
              <a:rPr lang="id-ID" dirty="0" smtClean="0">
                <a:latin typeface="Footlight MT Light" pitchFamily="18" charset="0"/>
              </a:rPr>
              <a:t>JAKARTA ANIMAL AID NETWORK</a:t>
            </a:r>
            <a:br>
              <a:rPr lang="id-ID" dirty="0" smtClean="0">
                <a:latin typeface="Footlight MT Light" pitchFamily="18" charset="0"/>
              </a:rPr>
            </a:br>
            <a:r>
              <a:rPr lang="id-ID" dirty="0">
                <a:latin typeface="Footlight MT Light" pitchFamily="18" charset="0"/>
              </a:rPr>
              <a:t/>
            </a:r>
            <a:br>
              <a:rPr lang="id-ID" dirty="0">
                <a:latin typeface="Footlight MT Light" pitchFamily="18" charset="0"/>
              </a:rPr>
            </a:br>
            <a:r>
              <a:rPr lang="id-ID" dirty="0" smtClean="0">
                <a:latin typeface="Footlight MT Light" pitchFamily="18" charset="0"/>
              </a:rPr>
              <a:t>Sari</a:t>
            </a:r>
            <a:endParaRPr lang="id-ID" dirty="0">
              <a:latin typeface="Footlight MT Light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978024" cy="1155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59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7192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latin typeface="Footlight MT Light" pitchFamily="18" charset="0"/>
              </a:rPr>
              <a:t>Media, Alat dan Sumber Pembelajaran</a:t>
            </a:r>
            <a:endParaRPr lang="id-ID" dirty="0">
              <a:latin typeface="Footlight MT Ligh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325500"/>
            <a:ext cx="8229600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id-ID" dirty="0" smtClean="0">
                <a:latin typeface="Footlight MT Light" pitchFamily="18" charset="0"/>
              </a:rPr>
              <a:t>Media pembelajaran yang digunakan dapat berupa tertulis, gambar, audio dan video.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Footlight MT Light" pitchFamily="18" charset="0"/>
              </a:rPr>
              <a:t>Alat pembelajaran yang digunakan semua yang mendukung kegiatan pembelajaran.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Footlight MT Light" pitchFamily="18" charset="0"/>
              </a:rPr>
              <a:t>Sumber pembelajaran yang digunakan JAAN, referensi organisasi lainnya dan media cetak-massa serta internet.</a:t>
            </a:r>
            <a:endParaRPr lang="id-ID" dirty="0">
              <a:latin typeface="Footlight MT Light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978024" cy="1155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90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Footlight MT Light" pitchFamily="18" charset="0"/>
              </a:rPr>
              <a:t>Kegiatan Pembelajaran</a:t>
            </a:r>
            <a:endParaRPr lang="id-ID" dirty="0">
              <a:latin typeface="Footlight MT Ligh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2448272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id-ID" dirty="0" smtClean="0">
                <a:latin typeface="Footlight MT Light" pitchFamily="18" charset="0"/>
              </a:rPr>
              <a:t>Lokasi	: Sekolah dan Area publik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Footlight MT Light" pitchFamily="18" charset="0"/>
              </a:rPr>
              <a:t>Waktu	: 4 minggu 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Footlight MT Light" pitchFamily="18" charset="0"/>
              </a:rPr>
              <a:t>Target	: Siswa SMA dan SMK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Footlight MT Light" pitchFamily="18" charset="0"/>
              </a:rPr>
              <a:t>Proyek : Artikel, Foto, Poster dan Video</a:t>
            </a:r>
          </a:p>
          <a:p>
            <a:pPr marL="514350" indent="-514350">
              <a:buAutoNum type="arabicPeriod"/>
            </a:pPr>
            <a:endParaRPr lang="id-ID" dirty="0">
              <a:latin typeface="Footlight MT Light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978024" cy="1155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57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Footlight MT Light" pitchFamily="18" charset="0"/>
              </a:rPr>
              <a:t>Kompetensi Inti</a:t>
            </a:r>
            <a:endParaRPr lang="id-ID" dirty="0">
              <a:latin typeface="Footlight MT Ligh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id-ID" dirty="0" smtClean="0">
                <a:latin typeface="Footlight MT Light" pitchFamily="18" charset="0"/>
              </a:rPr>
              <a:t>1. Pengetahuan</a:t>
            </a:r>
            <a:endParaRPr lang="id-ID" dirty="0">
              <a:latin typeface="Footlight MT Light" pitchFamily="18" charset="0"/>
            </a:endParaRPr>
          </a:p>
          <a:p>
            <a:pPr marL="442913" indent="0">
              <a:buNone/>
            </a:pPr>
            <a:r>
              <a:rPr lang="id-ID" dirty="0" smtClean="0">
                <a:latin typeface="Footlight MT Light" pitchFamily="18" charset="0"/>
              </a:rPr>
              <a:t>Memahami </a:t>
            </a:r>
            <a:r>
              <a:rPr lang="id-ID" dirty="0">
                <a:latin typeface="Footlight MT Light" pitchFamily="18" charset="0"/>
              </a:rPr>
              <a:t>dan menerapkan program edukasi </a:t>
            </a:r>
            <a:r>
              <a:rPr lang="id-ID" dirty="0" smtClean="0">
                <a:latin typeface="Footlight MT Light" pitchFamily="18" charset="0"/>
              </a:rPr>
              <a:t>kesejahteraan hewan berdasarkan </a:t>
            </a:r>
            <a:r>
              <a:rPr lang="id-ID" dirty="0">
                <a:latin typeface="Footlight MT Light" pitchFamily="18" charset="0"/>
              </a:rPr>
              <a:t>pengetahuan dalam konseptual maupun wawasan dari lingkungan sekitar terhadap kesejahteraan hewan.</a:t>
            </a:r>
          </a:p>
          <a:p>
            <a:pPr marL="0" lvl="0" indent="0">
              <a:buNone/>
            </a:pPr>
            <a:r>
              <a:rPr lang="id-ID" dirty="0" smtClean="0">
                <a:latin typeface="Footlight MT Light" pitchFamily="18" charset="0"/>
              </a:rPr>
              <a:t>2. Keterampilan</a:t>
            </a:r>
            <a:endParaRPr lang="id-ID" dirty="0">
              <a:latin typeface="Footlight MT Light" pitchFamily="18" charset="0"/>
            </a:endParaRPr>
          </a:p>
          <a:p>
            <a:pPr marL="442913" indent="-442913">
              <a:buNone/>
            </a:pPr>
            <a:r>
              <a:rPr lang="id-ID" dirty="0" smtClean="0">
                <a:latin typeface="Footlight MT Light" pitchFamily="18" charset="0"/>
              </a:rPr>
              <a:t>	Mengolah</a:t>
            </a:r>
            <a:r>
              <a:rPr lang="id-ID" dirty="0">
                <a:latin typeface="Footlight MT Light" pitchFamily="18" charset="0"/>
              </a:rPr>
              <a:t>, menalar dan </a:t>
            </a:r>
            <a:r>
              <a:rPr lang="id-ID" dirty="0" smtClean="0">
                <a:latin typeface="Footlight MT Light" pitchFamily="18" charset="0"/>
              </a:rPr>
              <a:t>melaksanakan </a:t>
            </a:r>
            <a:r>
              <a:rPr lang="id-ID" dirty="0">
                <a:latin typeface="Footlight MT Light" pitchFamily="18" charset="0"/>
              </a:rPr>
              <a:t>program </a:t>
            </a:r>
            <a:r>
              <a:rPr lang="id-ID" dirty="0" smtClean="0">
                <a:latin typeface="Footlight MT Light" pitchFamily="18" charset="0"/>
              </a:rPr>
              <a:t>edukasi kesejahteraan hewan </a:t>
            </a:r>
            <a:r>
              <a:rPr lang="id-ID" dirty="0">
                <a:latin typeface="Footlight MT Light" pitchFamily="18" charset="0"/>
              </a:rPr>
              <a:t>secara mandiri sebagai wujud kepedulian terhadap kesejahteraan hewan.</a:t>
            </a:r>
          </a:p>
          <a:p>
            <a:endParaRPr lang="id-ID" dirty="0">
              <a:latin typeface="Footlight MT Light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978024" cy="1155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59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Footlight MT Light" pitchFamily="18" charset="0"/>
              </a:rPr>
              <a:t>Kompetensi Dasar</a:t>
            </a:r>
            <a:endParaRPr lang="id-ID" dirty="0">
              <a:latin typeface="Footlight MT Ligh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/>
          <a:lstStyle/>
          <a:p>
            <a:pPr marL="0" lvl="0" indent="0">
              <a:buNone/>
            </a:pPr>
            <a:r>
              <a:rPr lang="id-ID" dirty="0" smtClean="0">
                <a:latin typeface="Footlight MT Light" pitchFamily="18" charset="0"/>
              </a:rPr>
              <a:t>1. Pengetahuan</a:t>
            </a:r>
            <a:endParaRPr lang="id-ID" sz="2800" dirty="0">
              <a:latin typeface="Footlight MT Light" pitchFamily="18" charset="0"/>
            </a:endParaRPr>
          </a:p>
          <a:p>
            <a:pPr lvl="1"/>
            <a:r>
              <a:rPr lang="id-ID" dirty="0">
                <a:latin typeface="Footlight MT Light" pitchFamily="18" charset="0"/>
              </a:rPr>
              <a:t>Memahami dan menerapkan 5 prinsip kesejahteraan hewan</a:t>
            </a:r>
            <a:endParaRPr lang="id-ID" sz="2400" dirty="0">
              <a:latin typeface="Footlight MT Light" pitchFamily="18" charset="0"/>
            </a:endParaRPr>
          </a:p>
          <a:p>
            <a:pPr lvl="1"/>
            <a:r>
              <a:rPr lang="id-ID" dirty="0">
                <a:latin typeface="Footlight MT Light" pitchFamily="18" charset="0"/>
              </a:rPr>
              <a:t>Memahami dan menerapkan kepemilikan hewan yang bertanggung jawab</a:t>
            </a:r>
            <a:endParaRPr lang="id-ID" sz="2400" dirty="0">
              <a:latin typeface="Footlight MT Light" pitchFamily="18" charset="0"/>
            </a:endParaRPr>
          </a:p>
          <a:p>
            <a:pPr lvl="1"/>
            <a:r>
              <a:rPr lang="id-ID" dirty="0">
                <a:latin typeface="Footlight MT Light" pitchFamily="18" charset="0"/>
              </a:rPr>
              <a:t>Memahami dan mengidentifikasi </a:t>
            </a:r>
            <a:r>
              <a:rPr lang="id-ID" dirty="0" smtClean="0">
                <a:latin typeface="Footlight MT Light" pitchFamily="18" charset="0"/>
              </a:rPr>
              <a:t>satwa liar</a:t>
            </a:r>
            <a:endParaRPr lang="id-ID" sz="2400" dirty="0">
              <a:latin typeface="Footlight MT Light" pitchFamily="18" charset="0"/>
            </a:endParaRPr>
          </a:p>
          <a:p>
            <a:pPr lvl="1"/>
            <a:r>
              <a:rPr lang="id-ID" dirty="0">
                <a:latin typeface="Footlight MT Light" pitchFamily="18" charset="0"/>
              </a:rPr>
              <a:t>Memahami dan menerapkan hewan hidup berdampingan dengan manusia</a:t>
            </a:r>
            <a:endParaRPr lang="id-ID" sz="2400" dirty="0">
              <a:latin typeface="Footlight MT Light" pitchFamily="18" charset="0"/>
            </a:endParaRPr>
          </a:p>
          <a:p>
            <a:endParaRPr lang="id-ID" dirty="0">
              <a:latin typeface="Footlight MT Light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978024" cy="1155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58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Footlight MT Light" pitchFamily="18" charset="0"/>
              </a:rPr>
              <a:t>Kompetensi Dasar</a:t>
            </a:r>
            <a:endParaRPr lang="id-ID" dirty="0">
              <a:latin typeface="Footlight MT Ligh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id-ID" sz="2800" dirty="0" smtClean="0">
                <a:latin typeface="Footlight MT Light" pitchFamily="18" charset="0"/>
              </a:rPr>
              <a:t>2. Keterampilan</a:t>
            </a:r>
            <a:endParaRPr lang="id-ID" sz="2800" dirty="0">
              <a:latin typeface="Footlight MT Light" pitchFamily="18" charset="0"/>
            </a:endParaRPr>
          </a:p>
          <a:p>
            <a:pPr lvl="1"/>
            <a:r>
              <a:rPr lang="id-ID" dirty="0">
                <a:latin typeface="Footlight MT Light" pitchFamily="18" charset="0"/>
              </a:rPr>
              <a:t>Melaksanakan 5 prinsip kesejahteraan hewan</a:t>
            </a:r>
          </a:p>
          <a:p>
            <a:pPr lvl="1"/>
            <a:r>
              <a:rPr lang="id-ID" dirty="0">
                <a:latin typeface="Footlight MT Light" pitchFamily="18" charset="0"/>
              </a:rPr>
              <a:t>Melakukan tanggung jawab sebagai pemilik hewan </a:t>
            </a:r>
            <a:r>
              <a:rPr lang="id-ID" dirty="0" smtClean="0">
                <a:latin typeface="Footlight MT Light" pitchFamily="18" charset="0"/>
              </a:rPr>
              <a:t>peliharaan</a:t>
            </a:r>
          </a:p>
          <a:p>
            <a:pPr lvl="1"/>
            <a:r>
              <a:rPr lang="id-ID" dirty="0" smtClean="0">
                <a:latin typeface="Footlight MT Light" pitchFamily="18" charset="0"/>
              </a:rPr>
              <a:t>Memilah kategori satwa liar</a:t>
            </a:r>
          </a:p>
          <a:p>
            <a:pPr lvl="1"/>
            <a:r>
              <a:rPr lang="id-ID" dirty="0" smtClean="0">
                <a:latin typeface="Footlight MT Light" pitchFamily="18" charset="0"/>
              </a:rPr>
              <a:t>Mengubah perilaku hidup berdampingan dengan hewan</a:t>
            </a:r>
            <a:endParaRPr lang="id-ID" dirty="0">
              <a:latin typeface="Footlight MT Light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978024" cy="1155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81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id-ID" dirty="0" smtClean="0">
                <a:latin typeface="Footlight MT Light" pitchFamily="18" charset="0"/>
              </a:rPr>
              <a:t>Indikator</a:t>
            </a:r>
            <a:endParaRPr lang="id-ID" dirty="0">
              <a:latin typeface="Footlight MT Ligh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id-ID" dirty="0" smtClean="0">
                <a:latin typeface="Footlight MT Light" pitchFamily="18" charset="0"/>
              </a:rPr>
              <a:t>1. Pengetahuan</a:t>
            </a:r>
            <a:endParaRPr lang="id-ID" sz="2800" dirty="0" smtClean="0">
              <a:latin typeface="Footlight MT Light" pitchFamily="18" charset="0"/>
            </a:endParaRPr>
          </a:p>
          <a:p>
            <a:pPr lvl="1"/>
            <a:r>
              <a:rPr lang="id-ID" dirty="0" smtClean="0">
                <a:latin typeface="Footlight MT Light" pitchFamily="18" charset="0"/>
              </a:rPr>
              <a:t>Memahami dan menerapkan 5 prinsip kesejahteraan hewan</a:t>
            </a:r>
            <a:endParaRPr lang="id-ID" sz="2400" dirty="0" smtClean="0">
              <a:latin typeface="Footlight MT Light" pitchFamily="18" charset="0"/>
            </a:endParaRPr>
          </a:p>
          <a:p>
            <a:pPr lvl="1"/>
            <a:r>
              <a:rPr lang="id-ID" dirty="0" smtClean="0">
                <a:latin typeface="Footlight MT Light" pitchFamily="18" charset="0"/>
              </a:rPr>
              <a:t>Memahami dan menerapkan kepemilikan hewan yang bertanggung jawab</a:t>
            </a:r>
            <a:endParaRPr lang="id-ID" sz="2400" dirty="0" smtClean="0">
              <a:latin typeface="Footlight MT Light" pitchFamily="18" charset="0"/>
            </a:endParaRPr>
          </a:p>
          <a:p>
            <a:pPr lvl="1"/>
            <a:r>
              <a:rPr lang="id-ID" dirty="0" smtClean="0">
                <a:latin typeface="Footlight MT Light" pitchFamily="18" charset="0"/>
              </a:rPr>
              <a:t>Memahami dan mengidentifikasi satwa liar</a:t>
            </a:r>
            <a:endParaRPr lang="id-ID" sz="2400" dirty="0" smtClean="0">
              <a:latin typeface="Footlight MT Light" pitchFamily="18" charset="0"/>
            </a:endParaRPr>
          </a:p>
          <a:p>
            <a:pPr lvl="1"/>
            <a:r>
              <a:rPr lang="id-ID" dirty="0" smtClean="0">
                <a:latin typeface="Footlight MT Light" pitchFamily="18" charset="0"/>
              </a:rPr>
              <a:t>Memahami dan menerapkan hewan hidup berdampingan dengan manusia</a:t>
            </a:r>
          </a:p>
          <a:p>
            <a:pPr marL="0" lvl="0" indent="0">
              <a:buNone/>
            </a:pPr>
            <a:r>
              <a:rPr lang="id-ID" sz="2800" dirty="0" smtClean="0">
                <a:latin typeface="Footlight MT Light" pitchFamily="18" charset="0"/>
              </a:rPr>
              <a:t>2. Keterampilan</a:t>
            </a:r>
          </a:p>
          <a:p>
            <a:pPr lvl="1"/>
            <a:r>
              <a:rPr lang="id-ID" dirty="0" smtClean="0">
                <a:latin typeface="Footlight MT Light" pitchFamily="18" charset="0"/>
              </a:rPr>
              <a:t>Melaksanakan 5 prinsip kesejahteraan hewan</a:t>
            </a:r>
          </a:p>
          <a:p>
            <a:pPr lvl="1"/>
            <a:r>
              <a:rPr lang="id-ID" dirty="0" smtClean="0">
                <a:latin typeface="Footlight MT Light" pitchFamily="18" charset="0"/>
              </a:rPr>
              <a:t>Melakukan tanggung jawab sebagai pemilik hewan peliharaan</a:t>
            </a:r>
          </a:p>
          <a:p>
            <a:pPr lvl="1"/>
            <a:r>
              <a:rPr lang="id-ID" dirty="0" smtClean="0">
                <a:latin typeface="Footlight MT Light" pitchFamily="18" charset="0"/>
              </a:rPr>
              <a:t>Memilah kategori satwa liar</a:t>
            </a:r>
          </a:p>
          <a:p>
            <a:pPr lvl="1"/>
            <a:r>
              <a:rPr lang="id-ID" dirty="0" smtClean="0">
                <a:latin typeface="Footlight MT Light" pitchFamily="18" charset="0"/>
              </a:rPr>
              <a:t>Mengubah perilaku hidup berdampingan dengan hewan</a:t>
            </a:r>
          </a:p>
          <a:p>
            <a:pPr marL="457200" lvl="1" indent="0">
              <a:buNone/>
            </a:pPr>
            <a:endParaRPr lang="id-ID" sz="2400" dirty="0" smtClean="0">
              <a:latin typeface="Footlight MT Light" pitchFamily="18" charset="0"/>
            </a:endParaRPr>
          </a:p>
          <a:p>
            <a:endParaRPr lang="id-ID" dirty="0" smtClean="0">
              <a:latin typeface="Footlight MT Light" pitchFamily="18" charset="0"/>
            </a:endParaRP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978024" cy="1155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45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Footlight MT Light" pitchFamily="18" charset="0"/>
              </a:rPr>
              <a:t>Tujuan </a:t>
            </a:r>
            <a:endParaRPr lang="id-ID" dirty="0">
              <a:latin typeface="Footlight MT Ligh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id-ID" dirty="0" smtClean="0">
                <a:latin typeface="Footlight MT Light" pitchFamily="18" charset="0"/>
              </a:rPr>
              <a:t>1. Pengetahuan</a:t>
            </a:r>
            <a:endParaRPr lang="id-ID" sz="2800" dirty="0" smtClean="0">
              <a:latin typeface="Footlight MT Light" pitchFamily="18" charset="0"/>
            </a:endParaRPr>
          </a:p>
          <a:p>
            <a:pPr lvl="1"/>
            <a:r>
              <a:rPr lang="id-ID" dirty="0" smtClean="0">
                <a:latin typeface="Footlight MT Light" pitchFamily="18" charset="0"/>
              </a:rPr>
              <a:t>Mampu memahami dan menerapkan 5 prinsip kesejahteraan hewan</a:t>
            </a:r>
            <a:endParaRPr lang="id-ID" sz="2400" dirty="0" smtClean="0">
              <a:latin typeface="Footlight MT Light" pitchFamily="18" charset="0"/>
            </a:endParaRPr>
          </a:p>
          <a:p>
            <a:pPr lvl="1"/>
            <a:r>
              <a:rPr lang="id-ID" dirty="0" smtClean="0">
                <a:latin typeface="Footlight MT Light" pitchFamily="18" charset="0"/>
              </a:rPr>
              <a:t>Mampu memahami dan menerapkan kepemilikan hewan yang bertanggung jawab</a:t>
            </a:r>
            <a:endParaRPr lang="id-ID" sz="2400" dirty="0" smtClean="0">
              <a:latin typeface="Footlight MT Light" pitchFamily="18" charset="0"/>
            </a:endParaRPr>
          </a:p>
          <a:p>
            <a:pPr lvl="1"/>
            <a:r>
              <a:rPr lang="id-ID" dirty="0" smtClean="0">
                <a:latin typeface="Footlight MT Light" pitchFamily="18" charset="0"/>
              </a:rPr>
              <a:t>Mampu memahami dan mengidentifikasi satwa liar</a:t>
            </a:r>
            <a:endParaRPr lang="id-ID" sz="2400" dirty="0" smtClean="0">
              <a:latin typeface="Footlight MT Light" pitchFamily="18" charset="0"/>
            </a:endParaRPr>
          </a:p>
          <a:p>
            <a:pPr lvl="1"/>
            <a:r>
              <a:rPr lang="id-ID" dirty="0" smtClean="0">
                <a:latin typeface="Footlight MT Light" pitchFamily="18" charset="0"/>
              </a:rPr>
              <a:t>Mampu memahami dan menerapkan hewan hidup berdampingan dengan manusia</a:t>
            </a:r>
          </a:p>
          <a:p>
            <a:pPr marL="457200" lvl="1" indent="0">
              <a:buNone/>
            </a:pPr>
            <a:endParaRPr lang="id-ID" dirty="0" smtClean="0">
              <a:latin typeface="Footlight MT Light" pitchFamily="18" charset="0"/>
            </a:endParaRPr>
          </a:p>
          <a:p>
            <a:pPr marL="0" lvl="0" indent="0">
              <a:buNone/>
            </a:pPr>
            <a:r>
              <a:rPr lang="id-ID" sz="2800" dirty="0" smtClean="0">
                <a:latin typeface="Footlight MT Light" pitchFamily="18" charset="0"/>
              </a:rPr>
              <a:t>2. Keterampilan</a:t>
            </a:r>
          </a:p>
          <a:p>
            <a:pPr lvl="1"/>
            <a:r>
              <a:rPr lang="id-ID" dirty="0" smtClean="0">
                <a:latin typeface="Footlight MT Light" pitchFamily="18" charset="0"/>
              </a:rPr>
              <a:t>Mampu melaksanakan 5 prinsip kesejahteraan hewan</a:t>
            </a:r>
          </a:p>
          <a:p>
            <a:pPr lvl="1"/>
            <a:r>
              <a:rPr lang="id-ID" dirty="0" smtClean="0">
                <a:latin typeface="Footlight MT Light" pitchFamily="18" charset="0"/>
              </a:rPr>
              <a:t>Mampu melakukan tanggung jawab sebagai pemilik hewan peliharaan</a:t>
            </a:r>
          </a:p>
          <a:p>
            <a:pPr lvl="1"/>
            <a:r>
              <a:rPr lang="id-ID" dirty="0" smtClean="0">
                <a:latin typeface="Footlight MT Light" pitchFamily="18" charset="0"/>
              </a:rPr>
              <a:t>Mampu memilah kategori satwa liar</a:t>
            </a:r>
          </a:p>
          <a:p>
            <a:pPr lvl="1"/>
            <a:r>
              <a:rPr lang="id-ID" dirty="0" smtClean="0">
                <a:latin typeface="Footlight MT Light" pitchFamily="18" charset="0"/>
              </a:rPr>
              <a:t>Mampu mengubah perilaku hidup berdampingan dengan hewan</a:t>
            </a:r>
          </a:p>
          <a:p>
            <a:pPr marL="457200" lvl="1" indent="0">
              <a:buNone/>
            </a:pPr>
            <a:endParaRPr lang="id-ID" sz="2400" dirty="0" smtClean="0">
              <a:latin typeface="Footlight MT Light" pitchFamily="18" charset="0"/>
            </a:endParaRPr>
          </a:p>
          <a:p>
            <a:endParaRPr lang="id-ID" dirty="0" smtClean="0">
              <a:latin typeface="Footlight MT Light" pitchFamily="18" charset="0"/>
            </a:endParaRP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978024" cy="1155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87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Footlight MT Light" pitchFamily="18" charset="0"/>
              </a:rPr>
              <a:t>Materi Program Edukasi</a:t>
            </a:r>
            <a:endParaRPr lang="id-ID" dirty="0">
              <a:latin typeface="Footlight MT Ligh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id-ID" dirty="0" smtClean="0">
                <a:latin typeface="Footlight MT Light" pitchFamily="18" charset="0"/>
              </a:rPr>
              <a:t>5 Prinsip Kesejahteraan Satwa berdasarkan konsep World Society for Protection of Animals (WSPA)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Footlight MT Light" pitchFamily="18" charset="0"/>
              </a:rPr>
              <a:t>Referensi materi kepemilikan hewan yang bertanggung jawab dari JAAN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Footlight MT Light" pitchFamily="18" charset="0"/>
              </a:rPr>
              <a:t>Referensi terkait (umum) mengenai satwa liar</a:t>
            </a:r>
          </a:p>
          <a:p>
            <a:pPr marL="514350" indent="-514350">
              <a:buAutoNum type="arabicPeriod"/>
            </a:pPr>
            <a:r>
              <a:rPr lang="id-ID" dirty="0" smtClean="0">
                <a:latin typeface="Footlight MT Light" pitchFamily="18" charset="0"/>
              </a:rPr>
              <a:t>Referensi terkait (umum) mengenai hidup berdampingan dengan hewan</a:t>
            </a:r>
            <a:endParaRPr lang="id-ID" dirty="0">
              <a:latin typeface="Footlight MT Light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978024" cy="1155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37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Footlight MT Light" pitchFamily="18" charset="0"/>
              </a:rPr>
              <a:t>Model Pembelajaran</a:t>
            </a:r>
            <a:endParaRPr lang="id-ID" dirty="0">
              <a:latin typeface="Footlight MT Ligh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sz="2800" dirty="0" smtClean="0">
                <a:latin typeface="Footlight MT Light" pitchFamily="18" charset="0"/>
              </a:rPr>
              <a:t>Model pembelajaran yang mendekati dengan program edukasi ini adalah </a:t>
            </a:r>
            <a:r>
              <a:rPr lang="id-ID" sz="2800" i="1" dirty="0" smtClean="0">
                <a:latin typeface="Footlight MT Light" pitchFamily="18" charset="0"/>
              </a:rPr>
              <a:t>Project Based Learning </a:t>
            </a:r>
            <a:r>
              <a:rPr lang="id-ID" sz="2800" dirty="0" smtClean="0">
                <a:latin typeface="Footlight MT Light" pitchFamily="18" charset="0"/>
              </a:rPr>
              <a:t>(PJBL).</a:t>
            </a:r>
          </a:p>
          <a:p>
            <a:pPr marL="0" indent="0">
              <a:buNone/>
            </a:pPr>
            <a:endParaRPr lang="id-ID" sz="2800" dirty="0" smtClean="0">
              <a:latin typeface="Footlight MT Light" pitchFamily="18" charset="0"/>
            </a:endParaRPr>
          </a:p>
          <a:p>
            <a:pPr marL="0" indent="0">
              <a:buNone/>
            </a:pPr>
            <a:r>
              <a:rPr lang="en-ID" sz="2800" dirty="0">
                <a:latin typeface="Footlight MT Light" pitchFamily="18" charset="0"/>
              </a:rPr>
              <a:t>Model </a:t>
            </a:r>
            <a:r>
              <a:rPr lang="en-ID" sz="2800" dirty="0" err="1">
                <a:latin typeface="Footlight MT Light" pitchFamily="18" charset="0"/>
              </a:rPr>
              <a:t>pembelajaran</a:t>
            </a:r>
            <a:r>
              <a:rPr lang="en-ID" sz="2800" dirty="0">
                <a:latin typeface="Footlight MT Light" pitchFamily="18" charset="0"/>
              </a:rPr>
              <a:t> PJBL </a:t>
            </a:r>
            <a:r>
              <a:rPr lang="en-ID" sz="2800" dirty="0" err="1">
                <a:latin typeface="Footlight MT Light" pitchFamily="18" charset="0"/>
              </a:rPr>
              <a:t>merupakan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pembelajaran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dengan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menggunakan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proyek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nyata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dalam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kehidupan</a:t>
            </a:r>
            <a:r>
              <a:rPr lang="en-ID" sz="2800" dirty="0">
                <a:latin typeface="Footlight MT Light" pitchFamily="18" charset="0"/>
              </a:rPr>
              <a:t> yang </a:t>
            </a:r>
            <a:r>
              <a:rPr lang="en-ID" sz="2800" dirty="0" err="1">
                <a:latin typeface="Footlight MT Light" pitchFamily="18" charset="0"/>
              </a:rPr>
              <a:t>didasarkan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pada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motivasi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tinggi</a:t>
            </a:r>
            <a:r>
              <a:rPr lang="en-ID" sz="2800" dirty="0">
                <a:latin typeface="Footlight MT Light" pitchFamily="18" charset="0"/>
              </a:rPr>
              <a:t>, </a:t>
            </a:r>
            <a:r>
              <a:rPr lang="en-ID" sz="2800" dirty="0" err="1">
                <a:latin typeface="Footlight MT Light" pitchFamily="18" charset="0"/>
              </a:rPr>
              <a:t>pertanyaan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menantang</a:t>
            </a:r>
            <a:r>
              <a:rPr lang="en-ID" sz="2800" dirty="0">
                <a:latin typeface="Footlight MT Light" pitchFamily="18" charset="0"/>
              </a:rPr>
              <a:t>, </a:t>
            </a:r>
            <a:r>
              <a:rPr lang="en-ID" sz="2800" dirty="0" err="1">
                <a:latin typeface="Footlight MT Light" pitchFamily="18" charset="0"/>
              </a:rPr>
              <a:t>tugas-tugas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atau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permasalahan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untuk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membentuk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penguasaan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kompetensi</a:t>
            </a:r>
            <a:r>
              <a:rPr lang="en-ID" sz="2800" dirty="0">
                <a:latin typeface="Footlight MT Light" pitchFamily="18" charset="0"/>
              </a:rPr>
              <a:t> yang </a:t>
            </a:r>
            <a:r>
              <a:rPr lang="en-ID" sz="2800" dirty="0" err="1">
                <a:latin typeface="Footlight MT Light" pitchFamily="18" charset="0"/>
              </a:rPr>
              <a:t>dilakukan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secara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kerja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sama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dalam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upaya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memecahkan</a:t>
            </a:r>
            <a:r>
              <a:rPr lang="en-ID" sz="2800" dirty="0">
                <a:latin typeface="Footlight MT Light" pitchFamily="18" charset="0"/>
              </a:rPr>
              <a:t> </a:t>
            </a:r>
            <a:r>
              <a:rPr lang="en-ID" sz="2800" dirty="0" err="1">
                <a:latin typeface="Footlight MT Light" pitchFamily="18" charset="0"/>
              </a:rPr>
              <a:t>masalah</a:t>
            </a:r>
            <a:r>
              <a:rPr lang="en-ID" sz="2800" dirty="0">
                <a:latin typeface="Footlight MT Light" pitchFamily="18" charset="0"/>
              </a:rPr>
              <a:t> (</a:t>
            </a:r>
            <a:r>
              <a:rPr lang="en-ID" sz="2800" dirty="0" err="1">
                <a:latin typeface="Footlight MT Light" pitchFamily="18" charset="0"/>
              </a:rPr>
              <a:t>Barel</a:t>
            </a:r>
            <a:r>
              <a:rPr lang="en-ID" sz="2800" dirty="0">
                <a:latin typeface="Footlight MT Light" pitchFamily="18" charset="0"/>
              </a:rPr>
              <a:t>, 2000 and Baron 2011). </a:t>
            </a:r>
            <a:endParaRPr lang="id-ID" sz="2800" dirty="0">
              <a:latin typeface="Footlight MT Light" pitchFamily="18" charset="0"/>
            </a:endParaRPr>
          </a:p>
          <a:p>
            <a:pPr marL="0" indent="0">
              <a:buNone/>
            </a:pPr>
            <a:endParaRPr lang="id-ID" sz="2800" dirty="0">
              <a:latin typeface="Footlight MT Light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JAKARTA ANIMAL AID NETWORK</a:t>
            </a:r>
            <a:endParaRPr lang="id-ID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978024" cy="1155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55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1923"/>
            <a:ext cx="8229600" cy="4854240"/>
          </a:xfrm>
        </p:spPr>
        <p:txBody>
          <a:bodyPr>
            <a:noAutofit/>
          </a:bodyPr>
          <a:lstStyle/>
          <a:p>
            <a:pPr marL="265113" lvl="2" indent="0">
              <a:buNone/>
            </a:pPr>
            <a:r>
              <a:rPr lang="en-ID" sz="2200" dirty="0" err="1">
                <a:latin typeface="Footlight MT Light" pitchFamily="18" charset="0"/>
              </a:rPr>
              <a:t>Tujuan</a:t>
            </a:r>
            <a:r>
              <a:rPr lang="en-ID" sz="2200" dirty="0">
                <a:latin typeface="Footlight MT Light" pitchFamily="18" charset="0"/>
              </a:rPr>
              <a:t> Project Based Learning  </a:t>
            </a:r>
            <a:r>
              <a:rPr lang="en-ID" sz="2200" dirty="0" err="1" smtClean="0">
                <a:latin typeface="Footlight MT Light" pitchFamily="18" charset="0"/>
              </a:rPr>
              <a:t>adalah</a:t>
            </a:r>
            <a:r>
              <a:rPr lang="en-ID" sz="2200" dirty="0" smtClean="0">
                <a:latin typeface="Footlight MT Light" pitchFamily="18" charset="0"/>
              </a:rPr>
              <a:t> </a:t>
            </a:r>
            <a:r>
              <a:rPr lang="en-ID" sz="2200" dirty="0" err="1">
                <a:latin typeface="Footlight MT Light" pitchFamily="18" charset="0"/>
              </a:rPr>
              <a:t>meningkatkan</a:t>
            </a:r>
            <a:r>
              <a:rPr lang="en-ID" sz="2200" dirty="0">
                <a:latin typeface="Footlight MT Light" pitchFamily="18" charset="0"/>
              </a:rPr>
              <a:t> </a:t>
            </a:r>
            <a:r>
              <a:rPr lang="en-ID" sz="2200" dirty="0" err="1">
                <a:latin typeface="Footlight MT Light" pitchFamily="18" charset="0"/>
              </a:rPr>
              <a:t>motivasi</a:t>
            </a:r>
            <a:r>
              <a:rPr lang="en-ID" sz="2200" dirty="0">
                <a:latin typeface="Footlight MT Light" pitchFamily="18" charset="0"/>
              </a:rPr>
              <a:t> </a:t>
            </a:r>
            <a:r>
              <a:rPr lang="en-ID" sz="2200" dirty="0" err="1">
                <a:latin typeface="Footlight MT Light" pitchFamily="18" charset="0"/>
              </a:rPr>
              <a:t>belajar</a:t>
            </a:r>
            <a:r>
              <a:rPr lang="en-ID" sz="2200" dirty="0">
                <a:latin typeface="Footlight MT Light" pitchFamily="18" charset="0"/>
              </a:rPr>
              <a:t>, team work, </a:t>
            </a:r>
            <a:r>
              <a:rPr lang="en-ID" sz="2200" dirty="0" err="1">
                <a:latin typeface="Footlight MT Light" pitchFamily="18" charset="0"/>
              </a:rPr>
              <a:t>keterampilan</a:t>
            </a:r>
            <a:r>
              <a:rPr lang="en-ID" sz="2200" dirty="0">
                <a:latin typeface="Footlight MT Light" pitchFamily="18" charset="0"/>
              </a:rPr>
              <a:t> </a:t>
            </a:r>
            <a:r>
              <a:rPr lang="en-ID" sz="2200" dirty="0" err="1">
                <a:latin typeface="Footlight MT Light" pitchFamily="18" charset="0"/>
              </a:rPr>
              <a:t>kolaborasi</a:t>
            </a:r>
            <a:r>
              <a:rPr lang="en-ID" sz="2200" dirty="0">
                <a:latin typeface="Footlight MT Light" pitchFamily="18" charset="0"/>
              </a:rPr>
              <a:t> </a:t>
            </a:r>
            <a:r>
              <a:rPr lang="en-ID" sz="2200" dirty="0" err="1">
                <a:latin typeface="Footlight MT Light" pitchFamily="18" charset="0"/>
              </a:rPr>
              <a:t>dalam</a:t>
            </a:r>
            <a:r>
              <a:rPr lang="en-ID" sz="2200" dirty="0">
                <a:latin typeface="Footlight MT Light" pitchFamily="18" charset="0"/>
              </a:rPr>
              <a:t> </a:t>
            </a:r>
            <a:r>
              <a:rPr lang="en-ID" sz="2200" dirty="0" err="1">
                <a:latin typeface="Footlight MT Light" pitchFamily="18" charset="0"/>
              </a:rPr>
              <a:t>pencapaian</a:t>
            </a:r>
            <a:r>
              <a:rPr lang="en-ID" sz="2200" dirty="0">
                <a:latin typeface="Footlight MT Light" pitchFamily="18" charset="0"/>
              </a:rPr>
              <a:t> </a:t>
            </a:r>
            <a:r>
              <a:rPr lang="en-ID" sz="2200" dirty="0" err="1">
                <a:latin typeface="Footlight MT Light" pitchFamily="18" charset="0"/>
              </a:rPr>
              <a:t>kemampuan</a:t>
            </a:r>
            <a:r>
              <a:rPr lang="en-ID" sz="2200" dirty="0">
                <a:latin typeface="Footlight MT Light" pitchFamily="18" charset="0"/>
              </a:rPr>
              <a:t> </a:t>
            </a:r>
            <a:r>
              <a:rPr lang="en-ID" sz="2200" dirty="0" err="1">
                <a:latin typeface="Footlight MT Light" pitchFamily="18" charset="0"/>
              </a:rPr>
              <a:t>akademik</a:t>
            </a:r>
            <a:r>
              <a:rPr lang="en-ID" sz="2200" dirty="0">
                <a:latin typeface="Footlight MT Light" pitchFamily="18" charset="0"/>
              </a:rPr>
              <a:t> level </a:t>
            </a:r>
            <a:r>
              <a:rPr lang="en-ID" sz="2200" dirty="0" err="1">
                <a:latin typeface="Footlight MT Light" pitchFamily="18" charset="0"/>
              </a:rPr>
              <a:t>tinggi</a:t>
            </a:r>
            <a:r>
              <a:rPr lang="en-ID" sz="2200" dirty="0">
                <a:latin typeface="Footlight MT Light" pitchFamily="18" charset="0"/>
              </a:rPr>
              <a:t>/ </a:t>
            </a:r>
            <a:r>
              <a:rPr lang="en-ID" sz="2200" dirty="0" err="1">
                <a:latin typeface="Footlight MT Light" pitchFamily="18" charset="0"/>
              </a:rPr>
              <a:t>taksonomi</a:t>
            </a:r>
            <a:r>
              <a:rPr lang="en-ID" sz="2200" dirty="0">
                <a:latin typeface="Footlight MT Light" pitchFamily="18" charset="0"/>
              </a:rPr>
              <a:t> </a:t>
            </a:r>
            <a:r>
              <a:rPr lang="en-ID" sz="2200" dirty="0" err="1">
                <a:latin typeface="Footlight MT Light" pitchFamily="18" charset="0"/>
              </a:rPr>
              <a:t>tingkat</a:t>
            </a:r>
            <a:r>
              <a:rPr lang="en-ID" sz="2200" dirty="0">
                <a:latin typeface="Footlight MT Light" pitchFamily="18" charset="0"/>
              </a:rPr>
              <a:t> </a:t>
            </a:r>
            <a:r>
              <a:rPr lang="en-ID" sz="2200" dirty="0" err="1">
                <a:latin typeface="Footlight MT Light" pitchFamily="18" charset="0"/>
              </a:rPr>
              <a:t>kreativitas</a:t>
            </a:r>
            <a:r>
              <a:rPr lang="en-ID" sz="2200" dirty="0">
                <a:latin typeface="Footlight MT Light" pitchFamily="18" charset="0"/>
              </a:rPr>
              <a:t> yang </a:t>
            </a:r>
            <a:r>
              <a:rPr lang="en-ID" sz="2200" dirty="0" err="1">
                <a:latin typeface="Footlight MT Light" pitchFamily="18" charset="0"/>
              </a:rPr>
              <a:t>dibutuhkan</a:t>
            </a:r>
            <a:r>
              <a:rPr lang="en-ID" sz="2200" dirty="0">
                <a:latin typeface="Footlight MT Light" pitchFamily="18" charset="0"/>
              </a:rPr>
              <a:t> </a:t>
            </a:r>
            <a:r>
              <a:rPr lang="en-ID" sz="2200" dirty="0" err="1">
                <a:latin typeface="Footlight MT Light" pitchFamily="18" charset="0"/>
              </a:rPr>
              <a:t>pada</a:t>
            </a:r>
            <a:r>
              <a:rPr lang="en-ID" sz="2200" dirty="0">
                <a:latin typeface="Footlight MT Light" pitchFamily="18" charset="0"/>
              </a:rPr>
              <a:t> </a:t>
            </a:r>
            <a:r>
              <a:rPr lang="en-ID" sz="2200" dirty="0" err="1">
                <a:latin typeface="Footlight MT Light" pitchFamily="18" charset="0"/>
              </a:rPr>
              <a:t>abad</a:t>
            </a:r>
            <a:r>
              <a:rPr lang="en-ID" sz="2200" dirty="0">
                <a:latin typeface="Footlight MT Light" pitchFamily="18" charset="0"/>
              </a:rPr>
              <a:t> 21 (Cole &amp; </a:t>
            </a:r>
            <a:r>
              <a:rPr lang="en-ID" sz="2200" dirty="0" err="1">
                <a:latin typeface="Footlight MT Light" pitchFamily="18" charset="0"/>
              </a:rPr>
              <a:t>Wasburn</a:t>
            </a:r>
            <a:r>
              <a:rPr lang="en-ID" sz="2200" dirty="0">
                <a:latin typeface="Footlight MT Light" pitchFamily="18" charset="0"/>
              </a:rPr>
              <a:t> Moses, 2010</a:t>
            </a:r>
            <a:r>
              <a:rPr lang="en-ID" sz="2200" dirty="0" smtClean="0">
                <a:latin typeface="Footlight MT Light" pitchFamily="18" charset="0"/>
              </a:rPr>
              <a:t>).</a:t>
            </a:r>
            <a:endParaRPr lang="id-ID" sz="2200" dirty="0" smtClean="0">
              <a:latin typeface="Footlight MT Light" pitchFamily="18" charset="0"/>
            </a:endParaRPr>
          </a:p>
          <a:p>
            <a:pPr marL="265113" lvl="2" indent="0">
              <a:buNone/>
            </a:pPr>
            <a:endParaRPr lang="id-ID" sz="2200" dirty="0">
              <a:latin typeface="Footlight MT Light" pitchFamily="18" charset="0"/>
            </a:endParaRPr>
          </a:p>
          <a:p>
            <a:pPr marL="265113" lvl="2" indent="0">
              <a:buNone/>
            </a:pPr>
            <a:r>
              <a:rPr lang="id-ID" sz="2200" dirty="0" smtClean="0">
                <a:latin typeface="Footlight MT Light" pitchFamily="18" charset="0"/>
              </a:rPr>
              <a:t>Sintak/langkah PJBL :</a:t>
            </a:r>
          </a:p>
          <a:p>
            <a:pPr marL="779463" lvl="2" indent="-514350">
              <a:buAutoNum type="arabicPeriod"/>
            </a:pPr>
            <a:r>
              <a:rPr lang="id-ID" sz="2200" dirty="0" smtClean="0">
                <a:latin typeface="Footlight MT Light" pitchFamily="18" charset="0"/>
              </a:rPr>
              <a:t>Permasalahan</a:t>
            </a:r>
          </a:p>
          <a:p>
            <a:pPr marL="779463" lvl="2" indent="-514350">
              <a:buAutoNum type="arabicPeriod"/>
            </a:pPr>
            <a:r>
              <a:rPr lang="id-ID" sz="2200" dirty="0" smtClean="0">
                <a:latin typeface="Footlight MT Light" pitchFamily="18" charset="0"/>
              </a:rPr>
              <a:t>Perencanaan proyek</a:t>
            </a:r>
          </a:p>
          <a:p>
            <a:pPr marL="779463" lvl="2" indent="-514350">
              <a:buAutoNum type="arabicPeriod"/>
            </a:pPr>
            <a:r>
              <a:rPr lang="id-ID" sz="2200" dirty="0" smtClean="0">
                <a:latin typeface="Footlight MT Light" pitchFamily="18" charset="0"/>
              </a:rPr>
              <a:t>Menyusun jadwal</a:t>
            </a:r>
          </a:p>
          <a:p>
            <a:pPr marL="779463" lvl="2" indent="-514350">
              <a:buAutoNum type="arabicPeriod"/>
            </a:pPr>
            <a:r>
              <a:rPr lang="id-ID" sz="2200" dirty="0" smtClean="0">
                <a:latin typeface="Footlight MT Light" pitchFamily="18" charset="0"/>
              </a:rPr>
              <a:t>Memonitor kemajuan proyek</a:t>
            </a:r>
          </a:p>
          <a:p>
            <a:pPr marL="779463" lvl="2" indent="-514350">
              <a:buAutoNum type="arabicPeriod"/>
            </a:pPr>
            <a:r>
              <a:rPr lang="id-ID" sz="2200" dirty="0" smtClean="0">
                <a:latin typeface="Footlight MT Light" pitchFamily="18" charset="0"/>
              </a:rPr>
              <a:t>Memeriksa hasil proyek</a:t>
            </a:r>
          </a:p>
          <a:p>
            <a:pPr marL="779463" lvl="2" indent="-514350">
              <a:buAutoNum type="arabicPeriod"/>
            </a:pPr>
            <a:r>
              <a:rPr lang="id-ID" sz="2200" dirty="0" smtClean="0">
                <a:latin typeface="Footlight MT Light" pitchFamily="18" charset="0"/>
              </a:rPr>
              <a:t>Mengevaluasi dan refleksi</a:t>
            </a:r>
            <a:endParaRPr lang="id-ID" sz="2200" dirty="0">
              <a:latin typeface="Footlight MT Light" pitchFamily="18" charset="0"/>
            </a:endParaRPr>
          </a:p>
          <a:p>
            <a:pPr marL="0" indent="0">
              <a:buNone/>
            </a:pPr>
            <a:endParaRPr lang="id-ID" sz="2200" dirty="0">
              <a:latin typeface="Footlight MT Light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dirty="0" smtClean="0"/>
              <a:t>JAKARTA ANIMAL AID NETWORK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978024" cy="1155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30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1611</TotalTime>
  <Words>464</Words>
  <Application>Microsoft Office PowerPoint</Application>
  <PresentationFormat>On-screen Show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LESSON PLAN EDUCATION PROGRAM JAKARTA ANIMAL AID NETWORK  Sari</vt:lpstr>
      <vt:lpstr>Kompetensi Inti</vt:lpstr>
      <vt:lpstr>Kompetensi Dasar</vt:lpstr>
      <vt:lpstr>Kompetensi Dasar</vt:lpstr>
      <vt:lpstr>Indikator</vt:lpstr>
      <vt:lpstr>Tujuan </vt:lpstr>
      <vt:lpstr>Materi Program Edukasi</vt:lpstr>
      <vt:lpstr>Model Pembelajaran</vt:lpstr>
      <vt:lpstr>PowerPoint Presentation</vt:lpstr>
      <vt:lpstr>Media, Alat dan Sumber Pembelajaran</vt:lpstr>
      <vt:lpstr>Kegiatan Pembelajaran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PLAN EDUCATION PROGRAM JAKARTA ANIMAL AID NETWORK</dc:title>
  <dc:creator>PC</dc:creator>
  <cp:lastModifiedBy>PC</cp:lastModifiedBy>
  <cp:revision>12</cp:revision>
  <dcterms:created xsi:type="dcterms:W3CDTF">2017-05-18T12:38:33Z</dcterms:created>
  <dcterms:modified xsi:type="dcterms:W3CDTF">2017-05-20T09:57:11Z</dcterms:modified>
</cp:coreProperties>
</file>