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C5EEB-B260-433F-84A1-9F42A2812586}" type="datetimeFigureOut">
              <a:rPr lang="id-ID" smtClean="0"/>
              <a:t>20/05/2017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75DD4-7773-4226-9FC5-A1ED464E01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767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01D8-B7F8-4ECC-860D-DD5DC06BD4DC}" type="datetime1">
              <a:rPr lang="id-ID" smtClean="0"/>
              <a:t>20/05/2017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9B42-945D-4BEE-A104-09C3C562CD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45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8C13-0977-4C6C-AEFE-7E77BE3FD874}" type="datetime1">
              <a:rPr lang="id-ID" smtClean="0"/>
              <a:t>20/05/2017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9B42-945D-4BEE-A104-09C3C562CD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798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1E06-E337-4DCA-8E9B-32F9694F7901}" type="datetime1">
              <a:rPr lang="id-ID" smtClean="0"/>
              <a:t>20/05/2017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9B42-945D-4BEE-A104-09C3C562CD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746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7D9E-13EF-4D32-BE6A-FB8D7888CFA0}" type="datetime1">
              <a:rPr lang="id-ID" smtClean="0"/>
              <a:t>20/05/2017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9B42-945D-4BEE-A104-09C3C562CD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011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834C-C443-41D9-B697-8E1D54BCF8BD}" type="datetime1">
              <a:rPr lang="id-ID" smtClean="0"/>
              <a:t>20/05/2017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9B42-945D-4BEE-A104-09C3C562CD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579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27F2-CBC1-466C-A0B1-68548EED223C}" type="datetime1">
              <a:rPr lang="id-ID" smtClean="0"/>
              <a:t>20/05/2017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9B42-945D-4BEE-A104-09C3C562CD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625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91DA-749D-4F06-88D4-BA1B21B49E57}" type="datetime1">
              <a:rPr lang="id-ID" smtClean="0"/>
              <a:t>20/05/2017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9B42-945D-4BEE-A104-09C3C562CD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001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6925-95D6-417A-8FC4-B839BDB88841}" type="datetime1">
              <a:rPr lang="id-ID" smtClean="0"/>
              <a:t>20/05/2017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9B42-945D-4BEE-A104-09C3C562CD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8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4384-50BD-48F8-BBBA-6218FA833D31}" type="datetime1">
              <a:rPr lang="id-ID" smtClean="0"/>
              <a:t>20/05/2017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9B42-945D-4BEE-A104-09C3C562CD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317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9E7-A1B8-4D63-A4A3-B17A86959A5B}" type="datetime1">
              <a:rPr lang="id-ID" smtClean="0"/>
              <a:t>20/05/2017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9B42-945D-4BEE-A104-09C3C562CD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19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399C-AD0F-488F-BC81-111DC741DBA2}" type="datetime1">
              <a:rPr lang="id-ID" smtClean="0"/>
              <a:t>20/05/2017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9B42-945D-4BEE-A104-09C3C562CD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120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9D36-8588-4910-B98D-FF8F2F4C4229}" type="datetime1">
              <a:rPr lang="id-ID" smtClean="0"/>
              <a:t>20/05/2017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JAKARTA ANIMAL AID NETWORK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9B42-945D-4BEE-A104-09C3C562CD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751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id-ID" dirty="0" smtClean="0">
                <a:latin typeface="Felix Titling" pitchFamily="82" charset="0"/>
              </a:rPr>
              <a:t>5 FREEDOMS </a:t>
            </a:r>
            <a:br>
              <a:rPr lang="id-ID" dirty="0" smtClean="0">
                <a:latin typeface="Felix Titling" pitchFamily="82" charset="0"/>
              </a:rPr>
            </a:br>
            <a:r>
              <a:rPr lang="id-ID" dirty="0" smtClean="0">
                <a:latin typeface="Felix Titling" pitchFamily="82" charset="0"/>
              </a:rPr>
              <a:t>OF ANIMAL WELFARE </a:t>
            </a:r>
            <a:endParaRPr lang="id-ID" dirty="0">
              <a:latin typeface="Felix Titling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  <a:latin typeface="Felix Titling" pitchFamily="82" charset="0"/>
              </a:rPr>
              <a:t>sARI</a:t>
            </a:r>
            <a:endParaRPr lang="id-ID" dirty="0">
              <a:solidFill>
                <a:schemeClr val="tx1"/>
              </a:solidFill>
              <a:latin typeface="Felix Titling" pitchFamily="8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5090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u="sng" dirty="0" smtClean="0">
                <a:latin typeface="Footlight MT Light" pitchFamily="18" charset="0"/>
              </a:rPr>
              <a:t>Bebas dari Luka, Penyakit dan Sakit</a:t>
            </a:r>
          </a:p>
          <a:p>
            <a:pPr marL="0" indent="0">
              <a:buNone/>
            </a:pPr>
            <a:endParaRPr lang="id-ID" dirty="0">
              <a:latin typeface="Footlight MT Light" pitchFamily="18" charset="0"/>
            </a:endParaRPr>
          </a:p>
          <a:p>
            <a:pPr marL="0" indent="0">
              <a:buNone/>
            </a:pPr>
            <a:r>
              <a:rPr lang="id-ID" dirty="0" smtClean="0">
                <a:latin typeface="Footlight MT Light" pitchFamily="18" charset="0"/>
              </a:rPr>
              <a:t>Menjaga kesehatan hewan harus diperhatikan secara khusus layaknya manusia. </a:t>
            </a:r>
          </a:p>
          <a:p>
            <a:pPr marL="0" indent="0">
              <a:buNone/>
            </a:pPr>
            <a:endParaRPr lang="id-ID" dirty="0">
              <a:latin typeface="Footlight MT Light" pitchFamily="18" charset="0"/>
            </a:endParaRPr>
          </a:p>
          <a:p>
            <a:pPr marL="0" indent="0">
              <a:buNone/>
            </a:pPr>
            <a:r>
              <a:rPr lang="id-ID" dirty="0" smtClean="0">
                <a:latin typeface="Footlight MT Light" pitchFamily="18" charset="0"/>
              </a:rPr>
              <a:t>Vaksinasi rutin telah menjadi kebutuhan dan harus dilakukan terutama bagi yang merawat dan memiliki hewan.</a:t>
            </a:r>
          </a:p>
          <a:p>
            <a:pPr marL="0" indent="0">
              <a:buNone/>
            </a:pPr>
            <a:endParaRPr lang="id-ID" dirty="0" smtClean="0">
              <a:latin typeface="Footlight MT Light" pitchFamily="18" charset="0"/>
            </a:endParaRPr>
          </a:p>
          <a:p>
            <a:pPr marL="0" indent="0">
              <a:buNone/>
            </a:pPr>
            <a:r>
              <a:rPr lang="id-ID" dirty="0" smtClean="0">
                <a:latin typeface="Footlight MT Light" pitchFamily="18" charset="0"/>
              </a:rPr>
              <a:t>Jika kondisi hewan terlihat kurang baik, segera mungkin kita memberikan medis yang dibutuhkan dan perawatan lebih lanjut agar terbebas dari sakit-penyakit.</a:t>
            </a:r>
            <a:endParaRPr lang="id-ID" dirty="0">
              <a:latin typeface="Footlight MT Light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7557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dirty="0" smtClean="0">
                <a:latin typeface="Felix Titling" pitchFamily="82" charset="0"/>
              </a:rPr>
              <a:t>4. FREEDOM FOR FEAR AND DISTRESS</a:t>
            </a:r>
            <a:endParaRPr lang="id-ID" sz="3200" dirty="0">
              <a:latin typeface="Felix Titling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780419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652120" y="6241485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Papua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4626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93009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588224" y="554859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Sohu, China</a:t>
            </a:r>
            <a:endParaRPr lang="id-ID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9352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416824" cy="536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95936" y="5814285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International Fund For Animal Welfare, US</a:t>
            </a:r>
            <a:endParaRPr lang="id-ID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8626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d-ID" u="sng" dirty="0" smtClean="0">
                <a:latin typeface="Footlight MT Light" pitchFamily="18" charset="0"/>
              </a:rPr>
              <a:t>Bebas dari Rasa Takut dan Stres</a:t>
            </a:r>
          </a:p>
          <a:p>
            <a:pPr marL="0" indent="0">
              <a:buNone/>
            </a:pPr>
            <a:endParaRPr lang="id-ID" dirty="0" smtClean="0">
              <a:latin typeface="Footlight MT Light" pitchFamily="18" charset="0"/>
            </a:endParaRPr>
          </a:p>
          <a:p>
            <a:pPr marL="0" indent="0">
              <a:buNone/>
            </a:pPr>
            <a:r>
              <a:rPr lang="id-ID" dirty="0" smtClean="0">
                <a:latin typeface="Footlight MT Light" pitchFamily="18" charset="0"/>
              </a:rPr>
              <a:t>Sering kali terjadi peristiwa pemukulan dan penyiksaan hewan baik yang dilakukan secara sengaja maupun dengan alih-alih memberi pelajaran kepada hewan.</a:t>
            </a:r>
          </a:p>
          <a:p>
            <a:pPr marL="0" indent="0">
              <a:buNone/>
            </a:pPr>
            <a:endParaRPr lang="id-ID" dirty="0">
              <a:latin typeface="Footlight MT Light" pitchFamily="18" charset="0"/>
            </a:endParaRPr>
          </a:p>
          <a:p>
            <a:pPr marL="0" indent="0">
              <a:buNone/>
            </a:pPr>
            <a:r>
              <a:rPr lang="id-ID" dirty="0" smtClean="0">
                <a:latin typeface="Footlight MT Light" pitchFamily="18" charset="0"/>
              </a:rPr>
              <a:t>Pada dasarnya semua mahluk hidup perlu diperlakukan dengan baik bukan kekerasan yang disertai dengan berbagai alasan dari perlakuan tersebut.</a:t>
            </a:r>
          </a:p>
          <a:p>
            <a:pPr marL="0" indent="0">
              <a:buNone/>
            </a:pPr>
            <a:endParaRPr lang="id-ID" dirty="0">
              <a:latin typeface="Footlight MT Light" pitchFamily="18" charset="0"/>
            </a:endParaRPr>
          </a:p>
          <a:p>
            <a:pPr marL="0" indent="0">
              <a:buNone/>
            </a:pPr>
            <a:r>
              <a:rPr lang="id-ID" dirty="0" smtClean="0">
                <a:latin typeface="Footlight MT Light" pitchFamily="18" charset="0"/>
              </a:rPr>
              <a:t>Tanpa disadari perilaku/perlakuan kasar kepada hewan pun dapat menimbulkan efek yang panjang, yaitu rasa takut, stres hingga trauma.</a:t>
            </a:r>
            <a:endParaRPr lang="id-ID" dirty="0">
              <a:latin typeface="Footlight MT Light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73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400" dirty="0" smtClean="0">
                <a:latin typeface="Felix Titling" pitchFamily="82" charset="0"/>
              </a:rPr>
              <a:t>5. FREEDOM TO EXPRESS NORMAL BEHAVIOR </a:t>
            </a:r>
            <a:endParaRPr lang="id-ID" sz="2400" dirty="0">
              <a:latin typeface="Felix Titling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8008512" cy="3492433"/>
          </a:xfrm>
        </p:spPr>
      </p:pic>
      <p:sp>
        <p:nvSpPr>
          <p:cNvPr id="5" name="TextBox 4"/>
          <p:cNvSpPr txBox="1"/>
          <p:nvPr/>
        </p:nvSpPr>
        <p:spPr>
          <a:xfrm>
            <a:off x="5436096" y="49411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Change For Animal Foundations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16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4536504" cy="275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18826"/>
            <a:ext cx="5798096" cy="320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74383" y="2749494"/>
            <a:ext cx="166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Bali Street Dogs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7651357" y="630590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JAAN</a:t>
            </a:r>
            <a:endParaRPr lang="id-ID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8591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sz="4000" u="sng" dirty="0" smtClean="0">
                <a:latin typeface="Footlight MT Light" pitchFamily="18" charset="0"/>
              </a:rPr>
              <a:t>Bebas Mengekspresikan Perilaku Normal dan Alami</a:t>
            </a:r>
          </a:p>
          <a:p>
            <a:pPr marL="0" indent="0">
              <a:buNone/>
            </a:pPr>
            <a:endParaRPr lang="id-ID" sz="2800" u="sng" dirty="0" smtClean="0">
              <a:latin typeface="Footlight MT Light" pitchFamily="18" charset="0"/>
            </a:endParaRPr>
          </a:p>
          <a:p>
            <a:pPr marL="0" indent="0">
              <a:buNone/>
            </a:pPr>
            <a:r>
              <a:rPr lang="id-ID" dirty="0" smtClean="0">
                <a:latin typeface="Footlight MT Light" pitchFamily="18" charset="0"/>
              </a:rPr>
              <a:t>Masih banyak pemelihara hewan melakukan hal-hal yang belum dipertimbangkan apakah yang dilakukannya baik untuk hewan peliharaannya. </a:t>
            </a:r>
          </a:p>
          <a:p>
            <a:pPr marL="0" indent="0">
              <a:buNone/>
            </a:pPr>
            <a:r>
              <a:rPr lang="id-ID" dirty="0" smtClean="0">
                <a:latin typeface="Footlight MT Light" pitchFamily="18" charset="0"/>
              </a:rPr>
              <a:t>Contohnya adalah penggunaan pakaian tambahan untuk hewan peliharaannya, aksesoris yang dikenakan hewan peliharaannya agar terlihat menarik jika dibawa keluar dari rumah.</a:t>
            </a:r>
          </a:p>
          <a:p>
            <a:pPr marL="0" indent="0">
              <a:buNone/>
            </a:pPr>
            <a:endParaRPr lang="id-ID" dirty="0">
              <a:latin typeface="Footlight MT Light" pitchFamily="18" charset="0"/>
            </a:endParaRPr>
          </a:p>
          <a:p>
            <a:pPr marL="0" indent="0">
              <a:buNone/>
            </a:pPr>
            <a:r>
              <a:rPr lang="id-ID" dirty="0" smtClean="0">
                <a:latin typeface="Footlight MT Light" pitchFamily="18" charset="0"/>
              </a:rPr>
              <a:t>Lalu dalam hal merawat dan memperlakukan hewan perlu kepekaan dalam memahami tingkah laku hewan, biarkan mereka melakukan apa yang seharusnya mereka lakukan dalam kehidupan normal mereka.</a:t>
            </a:r>
          </a:p>
          <a:p>
            <a:pPr marL="0" indent="0">
              <a:buNone/>
            </a:pPr>
            <a:r>
              <a:rPr lang="id-ID" dirty="0" smtClean="0">
                <a:latin typeface="Footlight MT Light" pitchFamily="18" charset="0"/>
              </a:rPr>
              <a:t>Contohnya adalah perlu adanya kebebasan mereka dalam berinteraksi dengan sekitarnya, bermain dan mengetahui apa yang ada disekelilingnya.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99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800" dirty="0" smtClean="0">
                <a:latin typeface="Felix Titling" pitchFamily="82" charset="0"/>
              </a:rPr>
              <a:t>Apakah anda sudah </a:t>
            </a:r>
          </a:p>
          <a:p>
            <a:pPr marL="0" indent="0" algn="ctr">
              <a:buNone/>
            </a:pPr>
            <a:r>
              <a:rPr lang="id-ID" sz="2800" dirty="0" smtClean="0">
                <a:latin typeface="Felix Titling" pitchFamily="82" charset="0"/>
              </a:rPr>
              <a:t>menerapkan dan melakukan </a:t>
            </a:r>
          </a:p>
          <a:p>
            <a:pPr marL="0" indent="0" algn="ctr">
              <a:buNone/>
            </a:pPr>
            <a:r>
              <a:rPr lang="id-ID" sz="2800" dirty="0" smtClean="0">
                <a:latin typeface="Felix Titling" pitchFamily="82" charset="0"/>
              </a:rPr>
              <a:t>kelima prinsip kesejahteraan hewan dalam kehidupan anda?</a:t>
            </a:r>
            <a:endParaRPr lang="id-ID" sz="2800" dirty="0">
              <a:latin typeface="Felix Titling" pitchFamily="8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54806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600" dirty="0" smtClean="0">
                <a:latin typeface="Footlight MT Light" pitchFamily="18" charset="0"/>
              </a:rPr>
              <a:t>1. FREEDOM FROM HUNGER AND THIRST</a:t>
            </a:r>
            <a:endParaRPr lang="id-ID" sz="3600" dirty="0">
              <a:latin typeface="Footlight MT Light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229600" cy="424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36096" y="57239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Bali Animal Welfare Association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42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2" y="765175"/>
            <a:ext cx="8068376" cy="536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04248" y="602536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Bali Street Dogs</a:t>
            </a:r>
            <a:endParaRPr lang="id-ID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7426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d-ID" u="sng" dirty="0" smtClean="0">
                <a:latin typeface="Footlight MT Light" pitchFamily="18" charset="0"/>
              </a:rPr>
              <a:t>Bebas dari rasa lapar dan haus.</a:t>
            </a:r>
          </a:p>
          <a:p>
            <a:pPr marL="0" indent="0">
              <a:buNone/>
            </a:pPr>
            <a:endParaRPr lang="id-ID" u="sng" dirty="0" smtClean="0">
              <a:latin typeface="Footlight MT Light" pitchFamily="18" charset="0"/>
            </a:endParaRPr>
          </a:p>
          <a:p>
            <a:pPr marL="0" indent="0">
              <a:buNone/>
            </a:pPr>
            <a:r>
              <a:rPr lang="id-ID" dirty="0" smtClean="0">
                <a:latin typeface="Footlight MT Light" pitchFamily="18" charset="0"/>
              </a:rPr>
              <a:t>Prinsip yang pertama ini lebih menunjuk pada para pemilik atau pemelihara hewan namun tidak menutup kemungkinan kepada orang yang peduli pada hewan. </a:t>
            </a:r>
          </a:p>
          <a:p>
            <a:pPr marL="0" indent="0">
              <a:buNone/>
            </a:pPr>
            <a:endParaRPr lang="id-ID" dirty="0" smtClean="0">
              <a:latin typeface="Footlight MT Light" pitchFamily="18" charset="0"/>
            </a:endParaRPr>
          </a:p>
          <a:p>
            <a:pPr marL="0" indent="0">
              <a:buNone/>
            </a:pPr>
            <a:r>
              <a:rPr lang="id-ID" dirty="0" smtClean="0">
                <a:latin typeface="Footlight MT Light" pitchFamily="18" charset="0"/>
              </a:rPr>
              <a:t>Agar hewan dapat bebas dari rasa lapar dan haus maka kita wajib menjamin ketersediaan makanan untuk hewan yang seharusnya menjadi tanggung jawab kita. </a:t>
            </a:r>
          </a:p>
          <a:p>
            <a:pPr marL="0" indent="0">
              <a:buNone/>
            </a:pPr>
            <a:endParaRPr lang="id-ID" dirty="0" smtClean="0">
              <a:latin typeface="Footlight MT Light" pitchFamily="18" charset="0"/>
            </a:endParaRPr>
          </a:p>
          <a:p>
            <a:pPr marL="0" indent="0">
              <a:buNone/>
            </a:pPr>
            <a:r>
              <a:rPr lang="id-ID" dirty="0" smtClean="0">
                <a:latin typeface="Footlight MT Light" pitchFamily="18" charset="0"/>
              </a:rPr>
              <a:t>Makanan yang baik, bernutrisi, menyehatkan dan yang pasti menjaga kelangsungan hidupnya.</a:t>
            </a:r>
            <a:endParaRPr lang="id-ID" dirty="0">
              <a:latin typeface="Footlight MT Light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9787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>
                <a:latin typeface="Felix Titling" pitchFamily="82" charset="0"/>
              </a:rPr>
              <a:t>2. </a:t>
            </a:r>
            <a:r>
              <a:rPr lang="id-ID" sz="3200" dirty="0">
                <a:latin typeface="Felix Titling" pitchFamily="82" charset="0"/>
              </a:rPr>
              <a:t>Freedom from Discomfort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6" y="1285913"/>
            <a:ext cx="4302670" cy="329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78" y="2420888"/>
            <a:ext cx="4115901" cy="315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228184" y="5661248"/>
            <a:ext cx="166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Bali Street Dogs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4581128"/>
            <a:ext cx="197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Bali Street Dogs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40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90" y="2131973"/>
            <a:ext cx="4163390" cy="345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884368" y="5640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JAAN</a:t>
            </a:r>
            <a:endParaRPr lang="id-ID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405562" cy="359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475656" y="395039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Bali Animal Welfare Association</a:t>
            </a:r>
            <a:endParaRPr lang="id-ID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6864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id-ID" u="sng" dirty="0" smtClean="0">
                <a:latin typeface="Footlight MT Light" pitchFamily="18" charset="0"/>
              </a:rPr>
              <a:t>Bebas dari rasa ketidak-nyamanan</a:t>
            </a:r>
          </a:p>
          <a:p>
            <a:pPr marL="0" indent="0">
              <a:buNone/>
            </a:pPr>
            <a:endParaRPr lang="id-ID" dirty="0">
              <a:latin typeface="Footlight MT Light" pitchFamily="18" charset="0"/>
            </a:endParaRPr>
          </a:p>
          <a:p>
            <a:pPr marL="0" indent="0">
              <a:buNone/>
            </a:pPr>
            <a:r>
              <a:rPr lang="id-ID" dirty="0" smtClean="0">
                <a:latin typeface="Footlight MT Light" pitchFamily="18" charset="0"/>
              </a:rPr>
              <a:t>Hewan perlu mendapatkan lingkungan yang nyaman, tempat mereka untuk beristirahat, bermain dan beraktivitas, baik di rumah, di peternakan, di kandang, maupun di lingkungan penampungan hewan sementara (</a:t>
            </a:r>
            <a:r>
              <a:rPr lang="id-ID" i="1" dirty="0" smtClean="0">
                <a:latin typeface="Footlight MT Light" pitchFamily="18" charset="0"/>
              </a:rPr>
              <a:t>animal shelter</a:t>
            </a:r>
            <a:r>
              <a:rPr lang="id-ID" dirty="0" smtClean="0">
                <a:latin typeface="Footlight MT Light" pitchFamily="18" charset="0"/>
              </a:rPr>
              <a:t>)</a:t>
            </a:r>
            <a:endParaRPr lang="id-ID" dirty="0">
              <a:latin typeface="Footlight MT Light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0376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dirty="0" smtClean="0">
                <a:latin typeface="Footlight MT Light" pitchFamily="18" charset="0"/>
              </a:rPr>
              <a:t>3. FREEDOM FROM PAIN, INJURY AND DISEASE</a:t>
            </a:r>
            <a:endParaRPr lang="id-ID" sz="2800" dirty="0">
              <a:latin typeface="Footlight MT Light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63391"/>
            <a:ext cx="720080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367915" y="568848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Bali Street Dogs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5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720"/>
            <a:ext cx="8229600" cy="4506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547658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Change For Animal Foundations</a:t>
            </a:r>
            <a:endParaRPr lang="id-ID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JAKARTA ANIMAL AID NETWORK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8342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493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5 FREEDOMS  OF ANIMAL WELFARE </vt:lpstr>
      <vt:lpstr>1. FREEDOM FROM HUNGER AND THIRST</vt:lpstr>
      <vt:lpstr>PowerPoint Presentation</vt:lpstr>
      <vt:lpstr>PowerPoint Presentation</vt:lpstr>
      <vt:lpstr>2. Freedom from Discomfort</vt:lpstr>
      <vt:lpstr>PowerPoint Presentation</vt:lpstr>
      <vt:lpstr>PowerPoint Presentation</vt:lpstr>
      <vt:lpstr>3. FREEDOM FROM PAIN, INJURY AND DISEASE</vt:lpstr>
      <vt:lpstr>PowerPoint Presentation</vt:lpstr>
      <vt:lpstr>PowerPoint Presentation</vt:lpstr>
      <vt:lpstr>4. FREEDOM FOR FEAR AND DISTRESS</vt:lpstr>
      <vt:lpstr>PowerPoint Presentation</vt:lpstr>
      <vt:lpstr>PowerPoint Presentation</vt:lpstr>
      <vt:lpstr>PowerPoint Presentation</vt:lpstr>
      <vt:lpstr>5. FREEDOM TO EXPRESS NORMAL BEHAVIOR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FREEDOM</dc:title>
  <dc:creator>PC</dc:creator>
  <cp:lastModifiedBy>PC</cp:lastModifiedBy>
  <cp:revision>22</cp:revision>
  <dcterms:created xsi:type="dcterms:W3CDTF">2017-05-19T01:18:57Z</dcterms:created>
  <dcterms:modified xsi:type="dcterms:W3CDTF">2017-05-20T04:29:12Z</dcterms:modified>
</cp:coreProperties>
</file>