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Inter"/>
      <p:regular r:id="rId20"/>
      <p:bold r:id="rId21"/>
    </p:embeddedFont>
    <p:embeddedFont>
      <p:font typeface="Montserrat Medium"/>
      <p:regular r:id="rId22"/>
      <p:bold r:id="rId23"/>
      <p:italic r:id="rId24"/>
      <p:boldItalic r:id="rId25"/>
    </p:embeddedFont>
    <p:embeddedFont>
      <p:font typeface="Nunito Sans Black"/>
      <p:bold r:id="rId26"/>
      <p:boldItalic r:id="rId27"/>
    </p:embeddedFont>
    <p:embeddedFont>
      <p:font typeface="Nunito ExtraBold"/>
      <p:bold r:id="rId28"/>
      <p:boldItalic r:id="rId29"/>
    </p:embeddedFont>
    <p:embeddedFont>
      <p:font typeface="Josefin Sans"/>
      <p:regular r:id="rId30"/>
      <p:bold r:id="rId31"/>
      <p:italic r:id="rId32"/>
      <p:boldItalic r:id="rId33"/>
    </p:embeddedFont>
    <p:embeddedFont>
      <p:font typeface="Nunito Sans ExtraBold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11">
          <p15:clr>
            <a:srgbClr val="A4A3A4"/>
          </p15:clr>
        </p15:guide>
        <p15:guide id="2" pos="2424">
          <p15:clr>
            <a:srgbClr val="A4A3A4"/>
          </p15:clr>
        </p15:guide>
        <p15:guide id="3" orient="horz" pos="538">
          <p15:clr>
            <a:srgbClr val="9AA0A6"/>
          </p15:clr>
        </p15:guide>
        <p15:guide id="4" pos="1000">
          <p15:clr>
            <a:srgbClr val="9AA0A6"/>
          </p15:clr>
        </p15:guide>
        <p15:guide id="5" pos="2490">
          <p15:clr>
            <a:srgbClr val="9AA0A6"/>
          </p15:clr>
        </p15:guide>
        <p15:guide id="6" pos="3915">
          <p15:clr>
            <a:srgbClr val="9AA0A6"/>
          </p15:clr>
        </p15:guide>
        <p15:guide id="7" pos="3979">
          <p15:clr>
            <a:srgbClr val="9AA0A6"/>
          </p15:clr>
        </p15:guide>
        <p15:guide id="8" pos="54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11" orient="horz"/>
        <p:guide pos="2424"/>
        <p:guide pos="538" orient="horz"/>
        <p:guide pos="1000"/>
        <p:guide pos="2490"/>
        <p:guide pos="3915"/>
        <p:guide pos="3979"/>
        <p:guide pos="54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-regular.fntdata"/><Relationship Id="rId22" Type="http://schemas.openxmlformats.org/officeDocument/2006/relationships/font" Target="fonts/MontserratMedium-regular.fntdata"/><Relationship Id="rId21" Type="http://schemas.openxmlformats.org/officeDocument/2006/relationships/font" Target="fonts/Inter-bold.fntdata"/><Relationship Id="rId24" Type="http://schemas.openxmlformats.org/officeDocument/2006/relationships/font" Target="fonts/MontserratMedium-italic.fntdata"/><Relationship Id="rId23" Type="http://schemas.openxmlformats.org/officeDocument/2006/relationships/font" Target="fonts/Montserrat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SansBlack-bold.fntdata"/><Relationship Id="rId25" Type="http://schemas.openxmlformats.org/officeDocument/2006/relationships/font" Target="fonts/MontserratMedium-boldItalic.fntdata"/><Relationship Id="rId28" Type="http://schemas.openxmlformats.org/officeDocument/2006/relationships/font" Target="fonts/NunitoExtraBold-bold.fntdata"/><Relationship Id="rId27" Type="http://schemas.openxmlformats.org/officeDocument/2006/relationships/font" Target="fonts/NunitoSans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Extra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efinSans-bold.fntdata"/><Relationship Id="rId30" Type="http://schemas.openxmlformats.org/officeDocument/2006/relationships/font" Target="fonts/JosefinSans-regular.fntdata"/><Relationship Id="rId11" Type="http://schemas.openxmlformats.org/officeDocument/2006/relationships/slide" Target="slides/slide6.xml"/><Relationship Id="rId33" Type="http://schemas.openxmlformats.org/officeDocument/2006/relationships/font" Target="fonts/Josefi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JosefinSans-italic.fntdata"/><Relationship Id="rId13" Type="http://schemas.openxmlformats.org/officeDocument/2006/relationships/slide" Target="slides/slide8.xml"/><Relationship Id="rId35" Type="http://schemas.openxmlformats.org/officeDocument/2006/relationships/font" Target="fonts/NunitoSansExtraBold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SansExtraBo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kitabisa.com/campaign/delmankemanggisan" TargetMode="External"/><Relationship Id="rId3" Type="http://schemas.openxmlformats.org/officeDocument/2006/relationships/hyperlink" Target="https://kitabisa.com/campaign/rumahparahewan" TargetMode="External"/><Relationship Id="rId4" Type="http://schemas.openxmlformats.org/officeDocument/2006/relationships/hyperlink" Target="https://kitabisa.com/campaign/pedulikudapekerja" TargetMode="External"/><Relationship Id="rId5" Type="http://schemas.openxmlformats.org/officeDocument/2006/relationships/hyperlink" Target="https://kitabisa.com/campaign/pedulikudapekerja" TargetMode="External"/><Relationship Id="rId6" Type="http://schemas.openxmlformats.org/officeDocument/2006/relationships/hyperlink" Target="https://kitabisa.com/campaign/kucinggondangdia" TargetMode="External"/><Relationship Id="rId7" Type="http://schemas.openxmlformats.org/officeDocument/2006/relationships/hyperlink" Target="https://kitabisa.com/campaign/nathaanabul" TargetMode="External"/><Relationship Id="rId8" Type="http://schemas.openxmlformats.org/officeDocument/2006/relationships/hyperlink" Target="https://kitabisa.com/campaign/programtemanhewan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dsPOPNw0LRVa23U8R_V_mxSmKdgolI5ueCHSjaXYqCo/edit#slide=id.p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kitabisa.com/campaign/delmankemanggisan" TargetMode="External"/><Relationship Id="rId3" Type="http://schemas.openxmlformats.org/officeDocument/2006/relationships/hyperlink" Target="https://kitabisa.com/campaign/rumahparahewan" TargetMode="External"/><Relationship Id="rId4" Type="http://schemas.openxmlformats.org/officeDocument/2006/relationships/hyperlink" Target="https://kitabisa.com/campaign/pedulikudapekerja" TargetMode="External"/><Relationship Id="rId5" Type="http://schemas.openxmlformats.org/officeDocument/2006/relationships/hyperlink" Target="https://kitabisa.com/campaign/pedulikudapekerja" TargetMode="External"/><Relationship Id="rId6" Type="http://schemas.openxmlformats.org/officeDocument/2006/relationships/hyperlink" Target="https://kitabisa.com/campaign/kucinggondangdia" TargetMode="External"/><Relationship Id="rId7" Type="http://schemas.openxmlformats.org/officeDocument/2006/relationships/hyperlink" Target="https://kitabisa.com/campaign/nathaanabul" TargetMode="External"/><Relationship Id="rId8" Type="http://schemas.openxmlformats.org/officeDocument/2006/relationships/hyperlink" Target="https://kitabisa.com/campaign/programtemanhewan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719e49f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719e49f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9f3c734ff0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9f3c734ff0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Referensi: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https://kitabisa.com/campaign/delmankemanggisan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https://kitabisa.com/campaign/rumahparahewan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https://kitabisa.com/campaign/pedulikudapekerja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https://kitabisa.com/campaign/pedulikudapekerja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https://kitabisa.com/campaign/kucinggondangdia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https://kitabisa.com/campaign/nathaanabul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https://kitabisa.com/campaign/programtemanhewan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ak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ak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9f3c734ff0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9f3c734ff0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19e49f87_2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1719e49f87_2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Beberapa bentuk promosi program dan penggunaan konten ajakan donasi yang bisa dilakukan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35cd7f32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35cd7f32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9f3c734ff0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9f3c734ff0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f02c0f9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9f02c0f9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>
                <a:solidFill>
                  <a:srgbClr val="0097A7"/>
                </a:solid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https://docs.google.com/presentation/d/1dsPOPNw0LRVa23U8R_V_mxSmKdgolI5ueCHSjaXYqCo/edit#slide=id.p</a:t>
            </a:r>
            <a:r>
              <a:rPr lang="en" sz="16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d85ab6ec0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3d85ab6ec0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719e49f87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719e49f87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f3c734ff0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9f3c734ff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719e49f87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719e49f87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9f3c734ff0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9f3c734ff0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9f3c734ff0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9f3c734ff0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Referensi: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https://kitabisa.com/campaign/delmankemanggisan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https://kitabisa.com/campaign/rumahparahewan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https://kitabisa.com/campaign/pedulikudapekerja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https://kitabisa.com/campaign/pedulikudapekerja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https://kitabisa.com/campaign/kucinggondangdia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https://kitabisa.com/campaign/nathaanabul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https://kitabisa.com/campaign/programtemanhewan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ak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ak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f3c734ff0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9f3c734ff0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6" name="Google Shape;86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521613" y="311512"/>
            <a:ext cx="8100900" cy="452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3250" lIns="33250" spcFirstLastPara="1" rIns="33250" wrap="square" tIns="33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2212341">
            <a:off x="7838346" y="-14615"/>
            <a:ext cx="1542248" cy="928011"/>
            <a:chOff x="2857754" y="7960279"/>
            <a:chExt cx="3305006" cy="1988708"/>
          </a:xfrm>
        </p:grpSpPr>
        <p:sp>
          <p:nvSpPr>
            <p:cNvPr id="16" name="Google Shape;16;p3"/>
            <p:cNvSpPr/>
            <p:nvPr/>
          </p:nvSpPr>
          <p:spPr>
            <a:xfrm>
              <a:off x="4565646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9" y="1"/>
                  </a:moveTo>
                  <a:cubicBezTo>
                    <a:pt x="16804" y="1"/>
                    <a:pt x="21669" y="1761"/>
                    <a:pt x="21669" y="3938"/>
                  </a:cubicBezTo>
                  <a:cubicBezTo>
                    <a:pt x="21669" y="6146"/>
                    <a:pt x="16804" y="7906"/>
                    <a:pt x="10819" y="7906"/>
                  </a:cubicBezTo>
                  <a:cubicBezTo>
                    <a:pt x="4866" y="7906"/>
                    <a:pt x="1" y="6146"/>
                    <a:pt x="1" y="3938"/>
                  </a:cubicBezTo>
                  <a:cubicBezTo>
                    <a:pt x="1" y="1761"/>
                    <a:pt x="4866" y="1"/>
                    <a:pt x="10819" y="1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565646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0"/>
                    <a:pt x="21669" y="3937"/>
                  </a:cubicBezTo>
                  <a:cubicBezTo>
                    <a:pt x="21669" y="6145"/>
                    <a:pt x="16804" y="7906"/>
                    <a:pt x="10819" y="7906"/>
                  </a:cubicBezTo>
                  <a:cubicBezTo>
                    <a:pt x="4866" y="7906"/>
                    <a:pt x="1" y="6145"/>
                    <a:pt x="1" y="3937"/>
                  </a:cubicBezTo>
                  <a:cubicBezTo>
                    <a:pt x="1" y="1760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565646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1"/>
                    <a:pt x="21669" y="3937"/>
                  </a:cubicBezTo>
                  <a:cubicBezTo>
                    <a:pt x="21669" y="6113"/>
                    <a:pt x="16804" y="7906"/>
                    <a:pt x="10819" y="7906"/>
                  </a:cubicBezTo>
                  <a:cubicBezTo>
                    <a:pt x="4866" y="7906"/>
                    <a:pt x="1" y="6113"/>
                    <a:pt x="1" y="3937"/>
                  </a:cubicBezTo>
                  <a:cubicBezTo>
                    <a:pt x="1" y="1761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857754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8" y="1"/>
                  </a:moveTo>
                  <a:cubicBezTo>
                    <a:pt x="16803" y="1"/>
                    <a:pt x="21668" y="1761"/>
                    <a:pt x="21668" y="3938"/>
                  </a:cubicBezTo>
                  <a:cubicBezTo>
                    <a:pt x="21668" y="6146"/>
                    <a:pt x="16803" y="7906"/>
                    <a:pt x="10818" y="7906"/>
                  </a:cubicBezTo>
                  <a:cubicBezTo>
                    <a:pt x="4833" y="7906"/>
                    <a:pt x="0" y="6146"/>
                    <a:pt x="0" y="3938"/>
                  </a:cubicBezTo>
                  <a:cubicBezTo>
                    <a:pt x="0" y="1761"/>
                    <a:pt x="4833" y="1"/>
                    <a:pt x="10818" y="1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2857754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0"/>
                    <a:pt x="21668" y="3937"/>
                  </a:cubicBezTo>
                  <a:cubicBezTo>
                    <a:pt x="21668" y="6145"/>
                    <a:pt x="16803" y="7906"/>
                    <a:pt x="10818" y="7906"/>
                  </a:cubicBezTo>
                  <a:cubicBezTo>
                    <a:pt x="4833" y="7906"/>
                    <a:pt x="0" y="6145"/>
                    <a:pt x="0" y="3937"/>
                  </a:cubicBezTo>
                  <a:cubicBezTo>
                    <a:pt x="0" y="1760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2857754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1"/>
                    <a:pt x="21668" y="3937"/>
                  </a:cubicBezTo>
                  <a:cubicBezTo>
                    <a:pt x="21668" y="6113"/>
                    <a:pt x="16803" y="7906"/>
                    <a:pt x="10818" y="7906"/>
                  </a:cubicBezTo>
                  <a:cubicBezTo>
                    <a:pt x="4833" y="7906"/>
                    <a:pt x="0" y="6113"/>
                    <a:pt x="0" y="3937"/>
                  </a:cubicBezTo>
                  <a:cubicBezTo>
                    <a:pt x="0" y="1761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" name="Google Shape;22;p3"/>
          <p:cNvSpPr txBox="1"/>
          <p:nvPr>
            <p:ph type="ctrTitle"/>
          </p:nvPr>
        </p:nvSpPr>
        <p:spPr>
          <a:xfrm>
            <a:off x="1397318" y="1324652"/>
            <a:ext cx="63495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2869" y="3709251"/>
            <a:ext cx="6098400" cy="4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10" y="241774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/>
          <p:nvPr/>
        </p:nvSpPr>
        <p:spPr>
          <a:xfrm rot="-1714416">
            <a:off x="26921" y="4346695"/>
            <a:ext cx="669890" cy="16635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3250" lIns="33250" spcFirstLastPara="1" rIns="33250" wrap="square" tIns="33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" name="Google Shape;30;p5"/>
          <p:cNvGrpSpPr/>
          <p:nvPr/>
        </p:nvGrpSpPr>
        <p:grpSpPr>
          <a:xfrm rot="-1767264">
            <a:off x="8678568" y="3513758"/>
            <a:ext cx="1600983" cy="891411"/>
            <a:chOff x="2857754" y="7960279"/>
            <a:chExt cx="3305006" cy="1988708"/>
          </a:xfrm>
        </p:grpSpPr>
        <p:sp>
          <p:nvSpPr>
            <p:cNvPr id="31" name="Google Shape;31;p5"/>
            <p:cNvSpPr/>
            <p:nvPr/>
          </p:nvSpPr>
          <p:spPr>
            <a:xfrm>
              <a:off x="4565646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9" y="1"/>
                  </a:moveTo>
                  <a:cubicBezTo>
                    <a:pt x="16804" y="1"/>
                    <a:pt x="21669" y="1761"/>
                    <a:pt x="21669" y="3938"/>
                  </a:cubicBezTo>
                  <a:cubicBezTo>
                    <a:pt x="21669" y="6146"/>
                    <a:pt x="16804" y="7906"/>
                    <a:pt x="10819" y="7906"/>
                  </a:cubicBezTo>
                  <a:cubicBezTo>
                    <a:pt x="4866" y="7906"/>
                    <a:pt x="1" y="6146"/>
                    <a:pt x="1" y="3938"/>
                  </a:cubicBezTo>
                  <a:cubicBezTo>
                    <a:pt x="1" y="1761"/>
                    <a:pt x="4866" y="1"/>
                    <a:pt x="10819" y="1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4565646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0"/>
                    <a:pt x="21669" y="3937"/>
                  </a:cubicBezTo>
                  <a:cubicBezTo>
                    <a:pt x="21669" y="6145"/>
                    <a:pt x="16804" y="7906"/>
                    <a:pt x="10819" y="7906"/>
                  </a:cubicBezTo>
                  <a:cubicBezTo>
                    <a:pt x="4866" y="7906"/>
                    <a:pt x="1" y="6145"/>
                    <a:pt x="1" y="3937"/>
                  </a:cubicBezTo>
                  <a:cubicBezTo>
                    <a:pt x="1" y="1760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4565646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1"/>
                    <a:pt x="21669" y="3937"/>
                  </a:cubicBezTo>
                  <a:cubicBezTo>
                    <a:pt x="21669" y="6113"/>
                    <a:pt x="16804" y="7906"/>
                    <a:pt x="10819" y="7906"/>
                  </a:cubicBezTo>
                  <a:cubicBezTo>
                    <a:pt x="4866" y="7906"/>
                    <a:pt x="1" y="6113"/>
                    <a:pt x="1" y="3937"/>
                  </a:cubicBezTo>
                  <a:cubicBezTo>
                    <a:pt x="1" y="1761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2857754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8" y="1"/>
                  </a:moveTo>
                  <a:cubicBezTo>
                    <a:pt x="16803" y="1"/>
                    <a:pt x="21668" y="1761"/>
                    <a:pt x="21668" y="3938"/>
                  </a:cubicBezTo>
                  <a:cubicBezTo>
                    <a:pt x="21668" y="6146"/>
                    <a:pt x="16803" y="7906"/>
                    <a:pt x="10818" y="7906"/>
                  </a:cubicBezTo>
                  <a:cubicBezTo>
                    <a:pt x="4833" y="7906"/>
                    <a:pt x="0" y="6146"/>
                    <a:pt x="0" y="3938"/>
                  </a:cubicBezTo>
                  <a:cubicBezTo>
                    <a:pt x="0" y="1761"/>
                    <a:pt x="4833" y="1"/>
                    <a:pt x="10818" y="1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2857754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0"/>
                    <a:pt x="21668" y="3937"/>
                  </a:cubicBezTo>
                  <a:cubicBezTo>
                    <a:pt x="21668" y="6145"/>
                    <a:pt x="16803" y="7906"/>
                    <a:pt x="10818" y="7906"/>
                  </a:cubicBezTo>
                  <a:cubicBezTo>
                    <a:pt x="4833" y="7906"/>
                    <a:pt x="0" y="6145"/>
                    <a:pt x="0" y="3937"/>
                  </a:cubicBezTo>
                  <a:cubicBezTo>
                    <a:pt x="0" y="1760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2857754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1"/>
                    <a:pt x="21668" y="3937"/>
                  </a:cubicBezTo>
                  <a:cubicBezTo>
                    <a:pt x="21668" y="6113"/>
                    <a:pt x="16803" y="7906"/>
                    <a:pt x="10818" y="7906"/>
                  </a:cubicBezTo>
                  <a:cubicBezTo>
                    <a:pt x="4833" y="7906"/>
                    <a:pt x="0" y="6113"/>
                    <a:pt x="0" y="3937"/>
                  </a:cubicBezTo>
                  <a:cubicBezTo>
                    <a:pt x="0" y="1761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5"/>
          <p:cNvSpPr/>
          <p:nvPr/>
        </p:nvSpPr>
        <p:spPr>
          <a:xfrm rot="-2209033">
            <a:off x="-133773" y="-160647"/>
            <a:ext cx="1240021" cy="1252981"/>
          </a:xfrm>
          <a:prstGeom prst="blockArc">
            <a:avLst>
              <a:gd fmla="val 10800000" name="adj1"/>
              <a:gd fmla="val 21533718" name="adj2"/>
              <a:gd fmla="val 18397" name="adj3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3250" lIns="33250" spcFirstLastPara="1" rIns="33250" wrap="square" tIns="33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 txBox="1"/>
          <p:nvPr>
            <p:ph idx="1" type="subTitle"/>
          </p:nvPr>
        </p:nvSpPr>
        <p:spPr>
          <a:xfrm>
            <a:off x="311706" y="937461"/>
            <a:ext cx="8520600" cy="3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181451" y="141975"/>
            <a:ext cx="8778600" cy="486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3250" lIns="33250" spcFirstLastPara="1" rIns="33250" wrap="square" tIns="33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311710" y="241774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2" name="Google Shape;42;p6"/>
          <p:cNvGrpSpPr/>
          <p:nvPr/>
        </p:nvGrpSpPr>
        <p:grpSpPr>
          <a:xfrm rot="-656157">
            <a:off x="8414495" y="275436"/>
            <a:ext cx="1157034" cy="909463"/>
            <a:chOff x="6181555" y="10812294"/>
            <a:chExt cx="3500840" cy="3533860"/>
          </a:xfrm>
        </p:grpSpPr>
        <p:sp>
          <p:nvSpPr>
            <p:cNvPr id="43" name="Google Shape;43;p6"/>
            <p:cNvSpPr/>
            <p:nvPr/>
          </p:nvSpPr>
          <p:spPr>
            <a:xfrm>
              <a:off x="6181555" y="10814652"/>
              <a:ext cx="3500840" cy="3531501"/>
            </a:xfrm>
            <a:custGeom>
              <a:rect b="b" l="l" r="r" t="t"/>
              <a:pathLst>
                <a:path extrusionOk="0" fill="none" h="47914" w="47498">
                  <a:moveTo>
                    <a:pt x="37416" y="2401"/>
                  </a:moveTo>
                  <a:cubicBezTo>
                    <a:pt x="47306" y="12067"/>
                    <a:pt x="47498" y="27942"/>
                    <a:pt x="37832" y="37832"/>
                  </a:cubicBezTo>
                  <a:cubicBezTo>
                    <a:pt x="28166" y="47721"/>
                    <a:pt x="12323" y="47914"/>
                    <a:pt x="2433" y="38248"/>
                  </a:cubicBezTo>
                  <a:cubicBezTo>
                    <a:pt x="1729" y="37576"/>
                    <a:pt x="1089" y="36871"/>
                    <a:pt x="481" y="36135"/>
                  </a:cubicBezTo>
                  <a:cubicBezTo>
                    <a:pt x="449" y="36071"/>
                    <a:pt x="417" y="36039"/>
                    <a:pt x="385" y="35975"/>
                  </a:cubicBezTo>
                  <a:cubicBezTo>
                    <a:pt x="1" y="35271"/>
                    <a:pt x="1249" y="33575"/>
                    <a:pt x="3265" y="32071"/>
                  </a:cubicBezTo>
                  <a:cubicBezTo>
                    <a:pt x="5218" y="30598"/>
                    <a:pt x="7170" y="29894"/>
                    <a:pt x="7778" y="30374"/>
                  </a:cubicBezTo>
                  <a:cubicBezTo>
                    <a:pt x="7842" y="30438"/>
                    <a:pt x="7874" y="30470"/>
                    <a:pt x="7938" y="30534"/>
                  </a:cubicBezTo>
                  <a:cubicBezTo>
                    <a:pt x="8226" y="30918"/>
                    <a:pt x="8578" y="31270"/>
                    <a:pt x="8931" y="31590"/>
                  </a:cubicBezTo>
                  <a:cubicBezTo>
                    <a:pt x="15140" y="37672"/>
                    <a:pt x="25126" y="37576"/>
                    <a:pt x="31207" y="31334"/>
                  </a:cubicBezTo>
                  <a:cubicBezTo>
                    <a:pt x="37288" y="25125"/>
                    <a:pt x="37160" y="15139"/>
                    <a:pt x="30951" y="9058"/>
                  </a:cubicBezTo>
                  <a:cubicBezTo>
                    <a:pt x="30599" y="8706"/>
                    <a:pt x="30215" y="8386"/>
                    <a:pt x="29862" y="8098"/>
                  </a:cubicBezTo>
                  <a:cubicBezTo>
                    <a:pt x="29798" y="8066"/>
                    <a:pt x="29734" y="8002"/>
                    <a:pt x="29702" y="7970"/>
                  </a:cubicBezTo>
                  <a:cubicBezTo>
                    <a:pt x="29158" y="7394"/>
                    <a:pt x="29862" y="5378"/>
                    <a:pt x="31271" y="3393"/>
                  </a:cubicBezTo>
                  <a:cubicBezTo>
                    <a:pt x="32743" y="1313"/>
                    <a:pt x="34503" y="1"/>
                    <a:pt x="35175" y="449"/>
                  </a:cubicBezTo>
                  <a:cubicBezTo>
                    <a:pt x="35207" y="481"/>
                    <a:pt x="35207" y="481"/>
                    <a:pt x="35239" y="513"/>
                  </a:cubicBezTo>
                  <a:cubicBezTo>
                    <a:pt x="35976" y="1089"/>
                    <a:pt x="36712" y="1729"/>
                    <a:pt x="37416" y="2401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6181555" y="13017989"/>
              <a:ext cx="608730" cy="497804"/>
            </a:xfrm>
            <a:custGeom>
              <a:rect b="b" l="l" r="r" t="t"/>
              <a:pathLst>
                <a:path extrusionOk="0" fill="none" h="6754" w="8259">
                  <a:moveTo>
                    <a:pt x="7778" y="480"/>
                  </a:moveTo>
                  <a:cubicBezTo>
                    <a:pt x="7810" y="512"/>
                    <a:pt x="7842" y="544"/>
                    <a:pt x="7874" y="576"/>
                  </a:cubicBezTo>
                  <a:cubicBezTo>
                    <a:pt x="7906" y="576"/>
                    <a:pt x="7906" y="608"/>
                    <a:pt x="7938" y="640"/>
                  </a:cubicBezTo>
                  <a:cubicBezTo>
                    <a:pt x="8258" y="1344"/>
                    <a:pt x="7010" y="3073"/>
                    <a:pt x="5026" y="4545"/>
                  </a:cubicBezTo>
                  <a:cubicBezTo>
                    <a:pt x="3073" y="6017"/>
                    <a:pt x="1089" y="6753"/>
                    <a:pt x="481" y="6241"/>
                  </a:cubicBezTo>
                  <a:cubicBezTo>
                    <a:pt x="449" y="6209"/>
                    <a:pt x="417" y="6177"/>
                    <a:pt x="417" y="6145"/>
                  </a:cubicBezTo>
                  <a:cubicBezTo>
                    <a:pt x="385" y="6145"/>
                    <a:pt x="385" y="6113"/>
                    <a:pt x="385" y="6081"/>
                  </a:cubicBezTo>
                  <a:cubicBezTo>
                    <a:pt x="1" y="5377"/>
                    <a:pt x="1249" y="3681"/>
                    <a:pt x="3265" y="2177"/>
                  </a:cubicBezTo>
                  <a:cubicBezTo>
                    <a:pt x="5218" y="704"/>
                    <a:pt x="7170" y="0"/>
                    <a:pt x="7778" y="48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8330645" y="10812294"/>
              <a:ext cx="488369" cy="622881"/>
            </a:xfrm>
            <a:custGeom>
              <a:rect b="b" l="l" r="r" t="t"/>
              <a:pathLst>
                <a:path extrusionOk="0" fill="none" h="8451" w="6626">
                  <a:moveTo>
                    <a:pt x="6081" y="545"/>
                  </a:moveTo>
                  <a:cubicBezTo>
                    <a:pt x="6626" y="1089"/>
                    <a:pt x="5953" y="3105"/>
                    <a:pt x="4513" y="5154"/>
                  </a:cubicBezTo>
                  <a:cubicBezTo>
                    <a:pt x="3105" y="7170"/>
                    <a:pt x="1409" y="8450"/>
                    <a:pt x="704" y="8130"/>
                  </a:cubicBezTo>
                  <a:cubicBezTo>
                    <a:pt x="672" y="8098"/>
                    <a:pt x="640" y="8098"/>
                    <a:pt x="608" y="8066"/>
                  </a:cubicBezTo>
                  <a:cubicBezTo>
                    <a:pt x="576" y="8066"/>
                    <a:pt x="544" y="8034"/>
                    <a:pt x="544" y="8002"/>
                  </a:cubicBezTo>
                  <a:cubicBezTo>
                    <a:pt x="0" y="7394"/>
                    <a:pt x="704" y="5410"/>
                    <a:pt x="2113" y="3425"/>
                  </a:cubicBezTo>
                  <a:cubicBezTo>
                    <a:pt x="3617" y="1313"/>
                    <a:pt x="5345" y="1"/>
                    <a:pt x="6017" y="481"/>
                  </a:cubicBezTo>
                  <a:cubicBezTo>
                    <a:pt x="6049" y="513"/>
                    <a:pt x="6049" y="513"/>
                    <a:pt x="6081" y="545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1220800" y="0"/>
            <a:ext cx="7923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3250" lIns="33250" spcFirstLastPara="1" rIns="33250" wrap="square" tIns="33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1483301" y="606275"/>
            <a:ext cx="52419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" type="subTitle"/>
          </p:nvPr>
        </p:nvSpPr>
        <p:spPr>
          <a:xfrm>
            <a:off x="1483301" y="1334275"/>
            <a:ext cx="2282700" cy="2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50" name="Google Shape;50;p7"/>
          <p:cNvGrpSpPr/>
          <p:nvPr/>
        </p:nvGrpSpPr>
        <p:grpSpPr>
          <a:xfrm flipH="1" rot="7957619">
            <a:off x="-345695" y="-7956"/>
            <a:ext cx="1207859" cy="726800"/>
            <a:chOff x="2857754" y="7960279"/>
            <a:chExt cx="3305006" cy="1988708"/>
          </a:xfrm>
        </p:grpSpPr>
        <p:sp>
          <p:nvSpPr>
            <p:cNvPr id="51" name="Google Shape;51;p7"/>
            <p:cNvSpPr/>
            <p:nvPr/>
          </p:nvSpPr>
          <p:spPr>
            <a:xfrm>
              <a:off x="4565646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9" y="1"/>
                  </a:moveTo>
                  <a:cubicBezTo>
                    <a:pt x="16804" y="1"/>
                    <a:pt x="21669" y="1761"/>
                    <a:pt x="21669" y="3938"/>
                  </a:cubicBezTo>
                  <a:cubicBezTo>
                    <a:pt x="21669" y="6146"/>
                    <a:pt x="16804" y="7906"/>
                    <a:pt x="10819" y="7906"/>
                  </a:cubicBezTo>
                  <a:cubicBezTo>
                    <a:pt x="4866" y="7906"/>
                    <a:pt x="1" y="6146"/>
                    <a:pt x="1" y="3938"/>
                  </a:cubicBezTo>
                  <a:cubicBezTo>
                    <a:pt x="1" y="1761"/>
                    <a:pt x="4866" y="1"/>
                    <a:pt x="1081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4565646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0"/>
                    <a:pt x="21669" y="3937"/>
                  </a:cubicBezTo>
                  <a:cubicBezTo>
                    <a:pt x="21669" y="6145"/>
                    <a:pt x="16804" y="7906"/>
                    <a:pt x="10819" y="7906"/>
                  </a:cubicBezTo>
                  <a:cubicBezTo>
                    <a:pt x="4866" y="7906"/>
                    <a:pt x="1" y="6145"/>
                    <a:pt x="1" y="3937"/>
                  </a:cubicBezTo>
                  <a:cubicBezTo>
                    <a:pt x="1" y="1760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4565646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9" y="0"/>
                  </a:moveTo>
                  <a:cubicBezTo>
                    <a:pt x="16804" y="0"/>
                    <a:pt x="21669" y="1761"/>
                    <a:pt x="21669" y="3937"/>
                  </a:cubicBezTo>
                  <a:cubicBezTo>
                    <a:pt x="21669" y="6113"/>
                    <a:pt x="16804" y="7906"/>
                    <a:pt x="10819" y="7906"/>
                  </a:cubicBezTo>
                  <a:cubicBezTo>
                    <a:pt x="4866" y="7906"/>
                    <a:pt x="1" y="6113"/>
                    <a:pt x="1" y="3937"/>
                  </a:cubicBezTo>
                  <a:cubicBezTo>
                    <a:pt x="1" y="1761"/>
                    <a:pt x="4866" y="0"/>
                    <a:pt x="10819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2857754" y="9366201"/>
              <a:ext cx="1597114" cy="582785"/>
            </a:xfrm>
            <a:custGeom>
              <a:rect b="b" l="l" r="r" t="t"/>
              <a:pathLst>
                <a:path extrusionOk="0" fill="none" h="7907" w="21669">
                  <a:moveTo>
                    <a:pt x="10818" y="1"/>
                  </a:moveTo>
                  <a:cubicBezTo>
                    <a:pt x="16803" y="1"/>
                    <a:pt x="21668" y="1761"/>
                    <a:pt x="21668" y="3938"/>
                  </a:cubicBezTo>
                  <a:cubicBezTo>
                    <a:pt x="21668" y="6146"/>
                    <a:pt x="16803" y="7906"/>
                    <a:pt x="10818" y="7906"/>
                  </a:cubicBezTo>
                  <a:cubicBezTo>
                    <a:pt x="4833" y="7906"/>
                    <a:pt x="0" y="6146"/>
                    <a:pt x="0" y="3938"/>
                  </a:cubicBezTo>
                  <a:cubicBezTo>
                    <a:pt x="0" y="1761"/>
                    <a:pt x="4833" y="1"/>
                    <a:pt x="1081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2857754" y="8663277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0"/>
                    <a:pt x="21668" y="3937"/>
                  </a:cubicBezTo>
                  <a:cubicBezTo>
                    <a:pt x="21668" y="6145"/>
                    <a:pt x="16803" y="7906"/>
                    <a:pt x="10818" y="7906"/>
                  </a:cubicBezTo>
                  <a:cubicBezTo>
                    <a:pt x="4833" y="7906"/>
                    <a:pt x="0" y="6145"/>
                    <a:pt x="0" y="3937"/>
                  </a:cubicBezTo>
                  <a:cubicBezTo>
                    <a:pt x="0" y="1760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857754" y="7960279"/>
              <a:ext cx="1597114" cy="582712"/>
            </a:xfrm>
            <a:custGeom>
              <a:rect b="b" l="l" r="r" t="t"/>
              <a:pathLst>
                <a:path extrusionOk="0" fill="none" h="7906" w="21669">
                  <a:moveTo>
                    <a:pt x="10818" y="0"/>
                  </a:moveTo>
                  <a:cubicBezTo>
                    <a:pt x="16803" y="0"/>
                    <a:pt x="21668" y="1761"/>
                    <a:pt x="21668" y="3937"/>
                  </a:cubicBezTo>
                  <a:cubicBezTo>
                    <a:pt x="21668" y="6113"/>
                    <a:pt x="16803" y="7906"/>
                    <a:pt x="10818" y="7906"/>
                  </a:cubicBezTo>
                  <a:cubicBezTo>
                    <a:pt x="4833" y="7906"/>
                    <a:pt x="0" y="6113"/>
                    <a:pt x="0" y="3937"/>
                  </a:cubicBezTo>
                  <a:cubicBezTo>
                    <a:pt x="0" y="1761"/>
                    <a:pt x="4833" y="0"/>
                    <a:pt x="1081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20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2549426" y="1169268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2549426" y="2739168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80FF"/>
              </a:buClr>
              <a:buSzPts val="2800"/>
              <a:buFont typeface="Nunito Sans ExtraBold"/>
              <a:buNone/>
              <a:defRPr sz="2800">
                <a:solidFill>
                  <a:srgbClr val="3580FF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ExtraBold"/>
              <a:buNone/>
              <a:defRPr sz="280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800"/>
              <a:buFont typeface="Inter"/>
              <a:buChar char="●"/>
              <a:defRPr sz="18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○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■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●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○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■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●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○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400"/>
              <a:buFont typeface="Inter"/>
              <a:buChar char="■"/>
              <a:defRPr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36.png"/><Relationship Id="rId7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kitabisa.zendesk.com/hc/en-us/articles/360003659814-Apakah-Kitabisa-com-Mengenakan-Biaya-Administrasi-atau-Biaya-Operasional-)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kitabisa.typeform.com/to/Mc1kzVZO" TargetMode="External"/><Relationship Id="rId4" Type="http://schemas.openxmlformats.org/officeDocument/2006/relationships/hyperlink" Target="https://kitabisa.typeform.com/to/Mc1kzVZ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jpg"/><Relationship Id="rId10" Type="http://schemas.openxmlformats.org/officeDocument/2006/relationships/image" Target="../media/image21.jpg"/><Relationship Id="rId13" Type="http://schemas.openxmlformats.org/officeDocument/2006/relationships/image" Target="../media/image25.jp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kitabisa.typeform.com/to/Mc1kzVZO" TargetMode="External"/><Relationship Id="rId4" Type="http://schemas.openxmlformats.org/officeDocument/2006/relationships/hyperlink" Target="https://kitabisa.typeform.com/to/Mc1kzVZO" TargetMode="External"/><Relationship Id="rId9" Type="http://schemas.openxmlformats.org/officeDocument/2006/relationships/image" Target="../media/image22.jpg"/><Relationship Id="rId15" Type="http://schemas.openxmlformats.org/officeDocument/2006/relationships/image" Target="../media/image31.jpg"/><Relationship Id="rId14" Type="http://schemas.openxmlformats.org/officeDocument/2006/relationships/image" Target="../media/image30.jpg"/><Relationship Id="rId16" Type="http://schemas.openxmlformats.org/officeDocument/2006/relationships/image" Target="../media/image44.jpg"/><Relationship Id="rId5" Type="http://schemas.openxmlformats.org/officeDocument/2006/relationships/image" Target="../media/image34.jpg"/><Relationship Id="rId6" Type="http://schemas.openxmlformats.org/officeDocument/2006/relationships/image" Target="../media/image40.jpg"/><Relationship Id="rId7" Type="http://schemas.openxmlformats.org/officeDocument/2006/relationships/image" Target="../media/image39.jpg"/><Relationship Id="rId8" Type="http://schemas.openxmlformats.org/officeDocument/2006/relationships/image" Target="../media/image4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kitabisa.com/campaign/homeforstray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kitabisa.com/campaign/sobinyahewan/fundraisers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" type="subTitle"/>
          </p:nvPr>
        </p:nvSpPr>
        <p:spPr>
          <a:xfrm>
            <a:off x="4334825" y="4761325"/>
            <a:ext cx="5709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A2869"/>
                </a:solidFill>
                <a:latin typeface="Josefin Sans"/>
                <a:ea typeface="Josefin Sans"/>
                <a:cs typeface="Josefin Sans"/>
                <a:sym typeface="Josefin Sans"/>
              </a:rPr>
              <a:t>2023</a:t>
            </a:r>
            <a:endParaRPr sz="1300">
              <a:solidFill>
                <a:srgbClr val="2A286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3" name="Google Shape;103;p20"/>
          <p:cNvSpPr txBox="1"/>
          <p:nvPr>
            <p:ph type="ctrTitle"/>
          </p:nvPr>
        </p:nvSpPr>
        <p:spPr>
          <a:xfrm>
            <a:off x="970288" y="1877432"/>
            <a:ext cx="70764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A2869"/>
                </a:solidFill>
              </a:rPr>
              <a:t>Optimize Fundraisings for a Non-Profit Organization</a:t>
            </a:r>
            <a:endParaRPr sz="3800"/>
          </a:p>
        </p:txBody>
      </p:sp>
      <p:sp>
        <p:nvSpPr>
          <p:cNvPr id="104" name="Google Shape;104;p20"/>
          <p:cNvSpPr/>
          <p:nvPr/>
        </p:nvSpPr>
        <p:spPr>
          <a:xfrm>
            <a:off x="479775" y="804325"/>
            <a:ext cx="8181566" cy="56451"/>
          </a:xfrm>
          <a:custGeom>
            <a:rect b="b" l="l" r="r" t="t"/>
            <a:pathLst>
              <a:path extrusionOk="0" fill="none" h="1601" w="284502">
                <a:moveTo>
                  <a:pt x="0" y="0"/>
                </a:moveTo>
                <a:cubicBezTo>
                  <a:pt x="3937" y="0"/>
                  <a:pt x="3937" y="1600"/>
                  <a:pt x="7905" y="1600"/>
                </a:cubicBezTo>
                <a:cubicBezTo>
                  <a:pt x="11842" y="1600"/>
                  <a:pt x="11842" y="0"/>
                  <a:pt x="15811" y="0"/>
                </a:cubicBezTo>
                <a:cubicBezTo>
                  <a:pt x="19748" y="0"/>
                  <a:pt x="19748" y="1600"/>
                  <a:pt x="23716" y="1600"/>
                </a:cubicBezTo>
                <a:cubicBezTo>
                  <a:pt x="27653" y="1600"/>
                  <a:pt x="27653" y="0"/>
                  <a:pt x="31622" y="0"/>
                </a:cubicBezTo>
                <a:cubicBezTo>
                  <a:pt x="35559" y="0"/>
                  <a:pt x="35559" y="1600"/>
                  <a:pt x="39495" y="1600"/>
                </a:cubicBezTo>
                <a:cubicBezTo>
                  <a:pt x="43464" y="1600"/>
                  <a:pt x="43464" y="0"/>
                  <a:pt x="47401" y="0"/>
                </a:cubicBezTo>
                <a:cubicBezTo>
                  <a:pt x="51370" y="0"/>
                  <a:pt x="51370" y="1600"/>
                  <a:pt x="55306" y="1600"/>
                </a:cubicBezTo>
                <a:cubicBezTo>
                  <a:pt x="59275" y="1600"/>
                  <a:pt x="59275" y="0"/>
                  <a:pt x="63212" y="0"/>
                </a:cubicBezTo>
                <a:cubicBezTo>
                  <a:pt x="67181" y="0"/>
                  <a:pt x="67181" y="1600"/>
                  <a:pt x="71117" y="1600"/>
                </a:cubicBezTo>
                <a:cubicBezTo>
                  <a:pt x="75054" y="1600"/>
                  <a:pt x="75054" y="0"/>
                  <a:pt x="79023" y="0"/>
                </a:cubicBezTo>
                <a:cubicBezTo>
                  <a:pt x="82960" y="0"/>
                  <a:pt x="82960" y="1600"/>
                  <a:pt x="86928" y="1600"/>
                </a:cubicBezTo>
                <a:cubicBezTo>
                  <a:pt x="90865" y="1600"/>
                  <a:pt x="90865" y="0"/>
                  <a:pt x="94834" y="0"/>
                </a:cubicBezTo>
                <a:cubicBezTo>
                  <a:pt x="98771" y="0"/>
                  <a:pt x="98771" y="1600"/>
                  <a:pt x="102707" y="1600"/>
                </a:cubicBezTo>
                <a:cubicBezTo>
                  <a:pt x="106676" y="1600"/>
                  <a:pt x="106676" y="0"/>
                  <a:pt x="110613" y="0"/>
                </a:cubicBezTo>
                <a:cubicBezTo>
                  <a:pt x="114582" y="0"/>
                  <a:pt x="114582" y="1600"/>
                  <a:pt x="118518" y="1600"/>
                </a:cubicBezTo>
                <a:cubicBezTo>
                  <a:pt x="122487" y="1600"/>
                  <a:pt x="122487" y="0"/>
                  <a:pt x="126424" y="0"/>
                </a:cubicBezTo>
                <a:cubicBezTo>
                  <a:pt x="130361" y="0"/>
                  <a:pt x="130393" y="1600"/>
                  <a:pt x="134329" y="1600"/>
                </a:cubicBezTo>
                <a:cubicBezTo>
                  <a:pt x="138266" y="1600"/>
                  <a:pt x="138266" y="0"/>
                  <a:pt x="142235" y="0"/>
                </a:cubicBezTo>
                <a:cubicBezTo>
                  <a:pt x="146172" y="0"/>
                  <a:pt x="146172" y="1600"/>
                  <a:pt x="150140" y="1600"/>
                </a:cubicBezTo>
                <a:cubicBezTo>
                  <a:pt x="154077" y="1600"/>
                  <a:pt x="154077" y="0"/>
                  <a:pt x="158046" y="0"/>
                </a:cubicBezTo>
                <a:cubicBezTo>
                  <a:pt x="161983" y="0"/>
                  <a:pt x="161983" y="1600"/>
                  <a:pt x="165951" y="1600"/>
                </a:cubicBezTo>
                <a:cubicBezTo>
                  <a:pt x="169888" y="1600"/>
                  <a:pt x="169888" y="0"/>
                  <a:pt x="173825" y="0"/>
                </a:cubicBezTo>
                <a:cubicBezTo>
                  <a:pt x="177794" y="0"/>
                  <a:pt x="177794" y="1600"/>
                  <a:pt x="181730" y="1600"/>
                </a:cubicBezTo>
                <a:cubicBezTo>
                  <a:pt x="185699" y="1600"/>
                  <a:pt x="185699" y="0"/>
                  <a:pt x="189636" y="0"/>
                </a:cubicBezTo>
                <a:cubicBezTo>
                  <a:pt x="193605" y="0"/>
                  <a:pt x="193605" y="1600"/>
                  <a:pt x="197541" y="1600"/>
                </a:cubicBezTo>
                <a:cubicBezTo>
                  <a:pt x="201478" y="1600"/>
                  <a:pt x="201510" y="0"/>
                  <a:pt x="205447" y="0"/>
                </a:cubicBezTo>
                <a:cubicBezTo>
                  <a:pt x="209384" y="0"/>
                  <a:pt x="209384" y="1600"/>
                  <a:pt x="213352" y="1600"/>
                </a:cubicBezTo>
                <a:cubicBezTo>
                  <a:pt x="217289" y="1600"/>
                  <a:pt x="217289" y="0"/>
                  <a:pt x="221258" y="0"/>
                </a:cubicBezTo>
                <a:cubicBezTo>
                  <a:pt x="225195" y="0"/>
                  <a:pt x="225195" y="1600"/>
                  <a:pt x="229163" y="1600"/>
                </a:cubicBezTo>
                <a:cubicBezTo>
                  <a:pt x="233100" y="1600"/>
                  <a:pt x="233100" y="0"/>
                  <a:pt x="237069" y="0"/>
                </a:cubicBezTo>
                <a:cubicBezTo>
                  <a:pt x="241006" y="0"/>
                  <a:pt x="241006" y="1600"/>
                  <a:pt x="244974" y="1600"/>
                </a:cubicBezTo>
                <a:cubicBezTo>
                  <a:pt x="248911" y="1600"/>
                  <a:pt x="248911" y="0"/>
                  <a:pt x="252880" y="0"/>
                </a:cubicBezTo>
                <a:cubicBezTo>
                  <a:pt x="256817" y="0"/>
                  <a:pt x="256817" y="1600"/>
                  <a:pt x="260753" y="1600"/>
                </a:cubicBezTo>
                <a:cubicBezTo>
                  <a:pt x="264722" y="1600"/>
                  <a:pt x="264722" y="0"/>
                  <a:pt x="268691" y="0"/>
                </a:cubicBezTo>
                <a:cubicBezTo>
                  <a:pt x="272628" y="0"/>
                  <a:pt x="272628" y="1600"/>
                  <a:pt x="276596" y="1600"/>
                </a:cubicBezTo>
                <a:cubicBezTo>
                  <a:pt x="280533" y="1600"/>
                  <a:pt x="280533" y="0"/>
                  <a:pt x="284502" y="0"/>
                </a:cubicBezTo>
              </a:path>
            </a:pathLst>
          </a:custGeom>
          <a:noFill/>
          <a:ln cap="flat" cmpd="sng" w="19050">
            <a:solidFill>
              <a:srgbClr val="3580FF"/>
            </a:solidFill>
            <a:prstDash val="solid"/>
            <a:miter lim="32006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" name="Google Shape;105;p20"/>
          <p:cNvGrpSpPr/>
          <p:nvPr/>
        </p:nvGrpSpPr>
        <p:grpSpPr>
          <a:xfrm rot="1204198">
            <a:off x="305043" y="3947251"/>
            <a:ext cx="786724" cy="785717"/>
            <a:chOff x="12244233" y="12482449"/>
            <a:chExt cx="2366152" cy="2363793"/>
          </a:xfrm>
        </p:grpSpPr>
        <p:sp>
          <p:nvSpPr>
            <p:cNvPr id="106" name="Google Shape;106;p20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0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0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0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0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0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20"/>
          <p:cNvGrpSpPr/>
          <p:nvPr/>
        </p:nvGrpSpPr>
        <p:grpSpPr>
          <a:xfrm rot="1204198">
            <a:off x="8456493" y="4333851"/>
            <a:ext cx="786724" cy="785717"/>
            <a:chOff x="12244233" y="12482449"/>
            <a:chExt cx="2366152" cy="2363793"/>
          </a:xfrm>
        </p:grpSpPr>
        <p:sp>
          <p:nvSpPr>
            <p:cNvPr id="139" name="Google Shape;139;p20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0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" name="Google Shape;171;p20"/>
          <p:cNvGrpSpPr/>
          <p:nvPr/>
        </p:nvGrpSpPr>
        <p:grpSpPr>
          <a:xfrm rot="1204198">
            <a:off x="9618" y="1174601"/>
            <a:ext cx="786724" cy="785717"/>
            <a:chOff x="12244233" y="12482449"/>
            <a:chExt cx="2366152" cy="2363793"/>
          </a:xfrm>
        </p:grpSpPr>
        <p:sp>
          <p:nvSpPr>
            <p:cNvPr id="172" name="Google Shape;172;p20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" name="Google Shape;204;p20"/>
          <p:cNvGrpSpPr/>
          <p:nvPr/>
        </p:nvGrpSpPr>
        <p:grpSpPr>
          <a:xfrm rot="1204198">
            <a:off x="8118643" y="2104076"/>
            <a:ext cx="786724" cy="785717"/>
            <a:chOff x="12244233" y="12482449"/>
            <a:chExt cx="2366152" cy="2363793"/>
          </a:xfrm>
        </p:grpSpPr>
        <p:sp>
          <p:nvSpPr>
            <p:cNvPr id="205" name="Google Shape;205;p20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" name="Google Shape;237;p20"/>
          <p:cNvGrpSpPr/>
          <p:nvPr/>
        </p:nvGrpSpPr>
        <p:grpSpPr>
          <a:xfrm rot="1204198">
            <a:off x="4178718" y="310651"/>
            <a:ext cx="786724" cy="785717"/>
            <a:chOff x="12244233" y="12482449"/>
            <a:chExt cx="2366152" cy="2363793"/>
          </a:xfrm>
        </p:grpSpPr>
        <p:sp>
          <p:nvSpPr>
            <p:cNvPr id="238" name="Google Shape;238;p20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2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5" y="62450"/>
            <a:ext cx="932010" cy="2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"/>
          <p:cNvSpPr txBox="1"/>
          <p:nvPr>
            <p:ph type="title"/>
          </p:nvPr>
        </p:nvSpPr>
        <p:spPr>
          <a:xfrm>
            <a:off x="2821700" y="-101475"/>
            <a:ext cx="3863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b="1" lang="en" sz="194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Galang Dana di Kitabisa</a:t>
            </a:r>
            <a:endParaRPr sz="4600">
              <a:solidFill>
                <a:srgbClr val="3580FF"/>
              </a:solidFill>
            </a:endParaRPr>
          </a:p>
        </p:txBody>
      </p:sp>
      <p:sp>
        <p:nvSpPr>
          <p:cNvPr id="461" name="Google Shape;461;p29"/>
          <p:cNvSpPr txBox="1"/>
          <p:nvPr/>
        </p:nvSpPr>
        <p:spPr>
          <a:xfrm>
            <a:off x="262225" y="1500050"/>
            <a:ext cx="3987900" cy="20475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Yang penting dilakukan! </a:t>
            </a:r>
            <a:endParaRPr b="1" sz="17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600"/>
              <a:buFont typeface="Inter"/>
              <a:buChar char="●"/>
            </a:pPr>
            <a:r>
              <a:rPr lang="en" sz="16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Update secara regular</a:t>
            </a:r>
            <a:endParaRPr sz="16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600"/>
              <a:buFont typeface="Inter"/>
              <a:buChar char="●"/>
            </a:pPr>
            <a:r>
              <a:rPr lang="en" sz="16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Membuat visual dan konten yang menarik</a:t>
            </a:r>
            <a:endParaRPr sz="16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600"/>
              <a:buFont typeface="Inter"/>
              <a:buChar char="●"/>
            </a:pPr>
            <a:r>
              <a:rPr lang="en" sz="16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Narasi dan penjelasan program secara </a:t>
            </a:r>
            <a:r>
              <a:rPr b="1" i="1" lang="en" sz="16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lengkap dan singkat</a:t>
            </a:r>
            <a:endParaRPr b="1" i="1" sz="16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62" name="Google Shape;462;p29"/>
          <p:cNvCxnSpPr/>
          <p:nvPr/>
        </p:nvCxnSpPr>
        <p:spPr>
          <a:xfrm>
            <a:off x="4434050" y="1185750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63" name="Google Shape;463;p29"/>
          <p:cNvGrpSpPr/>
          <p:nvPr/>
        </p:nvGrpSpPr>
        <p:grpSpPr>
          <a:xfrm>
            <a:off x="4843200" y="1022900"/>
            <a:ext cx="4160100" cy="3880550"/>
            <a:chOff x="207025" y="1147775"/>
            <a:chExt cx="4160100" cy="3880550"/>
          </a:xfrm>
        </p:grpSpPr>
        <p:pic>
          <p:nvPicPr>
            <p:cNvPr id="464" name="Google Shape;46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8045" y="1536540"/>
              <a:ext cx="1889923" cy="1795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21197" y="3436745"/>
              <a:ext cx="1889923" cy="159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9188" y="1495254"/>
              <a:ext cx="1997909" cy="1878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29"/>
            <p:cNvSpPr txBox="1"/>
            <p:nvPr/>
          </p:nvSpPr>
          <p:spPr>
            <a:xfrm>
              <a:off x="207025" y="1147775"/>
              <a:ext cx="4160100" cy="5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1C4587"/>
                  </a:solidFill>
                  <a:latin typeface="Inter"/>
                  <a:ea typeface="Inter"/>
                  <a:cs typeface="Inter"/>
                  <a:sym typeface="Inter"/>
                </a:rPr>
                <a:t>BIRTHDAY FUNDRAISING</a:t>
              </a:r>
              <a:endParaRPr b="1" sz="1500">
                <a:solidFill>
                  <a:srgbClr val="1C458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0"/>
          <p:cNvPicPr preferRelativeResize="0"/>
          <p:nvPr/>
        </p:nvPicPr>
        <p:blipFill rotWithShape="1">
          <a:blip r:embed="rId3">
            <a:alphaModFix/>
          </a:blip>
          <a:srcRect b="0" l="0" r="50099" t="0"/>
          <a:stretch/>
        </p:blipFill>
        <p:spPr>
          <a:xfrm>
            <a:off x="2575750" y="1565288"/>
            <a:ext cx="4113299" cy="2995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3" name="Google Shape;473;p30"/>
          <p:cNvSpPr txBox="1"/>
          <p:nvPr/>
        </p:nvSpPr>
        <p:spPr>
          <a:xfrm>
            <a:off x="3859750" y="4722525"/>
            <a:ext cx="15453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2023</a:t>
            </a:r>
            <a:endParaRPr sz="15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4" name="Google Shape;474;p30"/>
          <p:cNvSpPr txBox="1"/>
          <p:nvPr/>
        </p:nvSpPr>
        <p:spPr>
          <a:xfrm>
            <a:off x="632800" y="709850"/>
            <a:ext cx="321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Potential donors come from 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Gen Z</a:t>
            </a:r>
            <a:r>
              <a:rPr lang="en">
                <a:latin typeface="Inter"/>
                <a:ea typeface="Inter"/>
                <a:cs typeface="Inter"/>
                <a:sym typeface="Inter"/>
              </a:rPr>
              <a:t> and </a:t>
            </a:r>
            <a:r>
              <a:rPr b="1" lang="en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Millennials</a:t>
            </a:r>
            <a:endParaRPr b="1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1"/>
          <p:cNvSpPr/>
          <p:nvPr/>
        </p:nvSpPr>
        <p:spPr>
          <a:xfrm>
            <a:off x="862650" y="131375"/>
            <a:ext cx="1982400" cy="509400"/>
          </a:xfrm>
          <a:prstGeom prst="roundRect">
            <a:avLst>
              <a:gd fmla="val 50000" name="adj"/>
            </a:avLst>
          </a:prstGeom>
          <a:solidFill>
            <a:srgbClr val="3580FF"/>
          </a:solidFill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1"/>
          <p:cNvSpPr txBox="1"/>
          <p:nvPr>
            <p:ph idx="1" type="subTitle"/>
          </p:nvPr>
        </p:nvSpPr>
        <p:spPr>
          <a:xfrm>
            <a:off x="572300" y="177325"/>
            <a:ext cx="2373900" cy="2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Contoh </a:t>
            </a:r>
            <a:r>
              <a:rPr b="1" lang="en" sz="1700">
                <a:solidFill>
                  <a:schemeClr val="lt1"/>
                </a:solidFill>
              </a:rPr>
              <a:t>konten </a:t>
            </a:r>
            <a:endParaRPr b="1"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1" name="Google Shape;4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950" y="131387"/>
            <a:ext cx="2535650" cy="25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325" y="131375"/>
            <a:ext cx="2574860" cy="25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975" y="921475"/>
            <a:ext cx="3156250" cy="17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788" y="2952932"/>
            <a:ext cx="3398477" cy="188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8225" y="2747150"/>
            <a:ext cx="4138100" cy="229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2"/>
          <p:cNvSpPr txBox="1"/>
          <p:nvPr>
            <p:ph idx="1" type="subTitle"/>
          </p:nvPr>
        </p:nvSpPr>
        <p:spPr>
          <a:xfrm>
            <a:off x="1375600" y="1334275"/>
            <a:ext cx="7145700" cy="2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Sebagai perusahaan dengan misi sosial,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Kitabisa mengenakan biaya administrasi atau biaya operasional (platform fee) sebesar 5% untuk penunjang kebutuhan operasional dan pengembangan produk.Hal ini mencakup </a:t>
            </a:r>
            <a:r>
              <a:rPr b="1" lang="en" sz="1500">
                <a:solidFill>
                  <a:schemeClr val="dk1"/>
                </a:solidFill>
              </a:rPr>
              <a:t>biaya tim, pengembangan teknologi, infrastruktur, biaya pemasaran, dan overhead </a:t>
            </a:r>
            <a:r>
              <a:rPr lang="en" sz="1500">
                <a:solidFill>
                  <a:schemeClr val="dk1"/>
                </a:solidFill>
              </a:rPr>
              <a:t>lainnya.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Untuk penjelasan lebih detail dapat dibaca pada link di bawah ini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just">
              <a:spcBef>
                <a:spcPts val="400"/>
              </a:spcBef>
              <a:spcAft>
                <a:spcPts val="4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Apakah Kitabisa.com Mengenakan Biaya Administrasi atau Biaya Operasional? – Kitabisa Help Center (zendesk.com)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1" name="Google Shape;491;p32"/>
          <p:cNvSpPr txBox="1"/>
          <p:nvPr>
            <p:ph type="title"/>
          </p:nvPr>
        </p:nvSpPr>
        <p:spPr>
          <a:xfrm>
            <a:off x="1227551" y="175575"/>
            <a:ext cx="52419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solidFill>
                  <a:srgbClr val="2A2869"/>
                </a:solidFill>
              </a:rPr>
              <a:t>Platform dan Operasional </a:t>
            </a:r>
            <a:endParaRPr sz="262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solidFill>
                  <a:schemeClr val="dk1"/>
                </a:solidFill>
              </a:rPr>
              <a:t>Fee</a:t>
            </a:r>
            <a:endParaRPr sz="262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"/>
          <p:cNvSpPr/>
          <p:nvPr/>
        </p:nvSpPr>
        <p:spPr>
          <a:xfrm>
            <a:off x="1268700" y="1263012"/>
            <a:ext cx="6819805" cy="2617470"/>
          </a:xfrm>
          <a:custGeom>
            <a:rect b="b" l="l" r="r" t="t"/>
            <a:pathLst>
              <a:path extrusionOk="0" h="1163320" w="3953510">
                <a:moveTo>
                  <a:pt x="3017520" y="1144270"/>
                </a:moveTo>
                <a:cubicBezTo>
                  <a:pt x="3013710" y="1151890"/>
                  <a:pt x="2999740" y="1154430"/>
                  <a:pt x="2993390" y="1154430"/>
                </a:cubicBezTo>
                <a:cubicBezTo>
                  <a:pt x="2971800" y="1154430"/>
                  <a:pt x="2950210" y="1155700"/>
                  <a:pt x="2928620" y="1155700"/>
                </a:cubicBezTo>
                <a:cubicBezTo>
                  <a:pt x="2595880" y="1163320"/>
                  <a:pt x="1394460" y="1156970"/>
                  <a:pt x="1127760" y="1153160"/>
                </a:cubicBezTo>
                <a:cubicBezTo>
                  <a:pt x="1003300" y="1151890"/>
                  <a:pt x="878840" y="1145540"/>
                  <a:pt x="754380" y="1132840"/>
                </a:cubicBezTo>
                <a:cubicBezTo>
                  <a:pt x="576580" y="1115060"/>
                  <a:pt x="394970" y="1084580"/>
                  <a:pt x="242570" y="988060"/>
                </a:cubicBezTo>
                <a:cubicBezTo>
                  <a:pt x="125730" y="915670"/>
                  <a:pt x="35560" y="805180"/>
                  <a:pt x="12700" y="668020"/>
                </a:cubicBezTo>
                <a:cubicBezTo>
                  <a:pt x="0" y="594360"/>
                  <a:pt x="8890" y="516890"/>
                  <a:pt x="25400" y="444500"/>
                </a:cubicBezTo>
                <a:cubicBezTo>
                  <a:pt x="44450" y="364490"/>
                  <a:pt x="81280" y="290830"/>
                  <a:pt x="144780" y="237490"/>
                </a:cubicBezTo>
                <a:cubicBezTo>
                  <a:pt x="260350" y="140970"/>
                  <a:pt x="415290" y="92710"/>
                  <a:pt x="561340" y="62230"/>
                </a:cubicBezTo>
                <a:cubicBezTo>
                  <a:pt x="750570" y="22860"/>
                  <a:pt x="943610" y="10160"/>
                  <a:pt x="1136650" y="7620"/>
                </a:cubicBezTo>
                <a:cubicBezTo>
                  <a:pt x="1240790" y="6350"/>
                  <a:pt x="1346200" y="10160"/>
                  <a:pt x="1450340" y="10160"/>
                </a:cubicBezTo>
                <a:cubicBezTo>
                  <a:pt x="1652270" y="11430"/>
                  <a:pt x="2599690" y="0"/>
                  <a:pt x="2870200" y="7620"/>
                </a:cubicBezTo>
                <a:cubicBezTo>
                  <a:pt x="3068320" y="13970"/>
                  <a:pt x="3267710" y="35560"/>
                  <a:pt x="3460750" y="85090"/>
                </a:cubicBezTo>
                <a:cubicBezTo>
                  <a:pt x="3539490" y="105410"/>
                  <a:pt x="3618230" y="130810"/>
                  <a:pt x="3693160" y="165100"/>
                </a:cubicBezTo>
                <a:cubicBezTo>
                  <a:pt x="3761740" y="196850"/>
                  <a:pt x="3829050" y="237490"/>
                  <a:pt x="3877310" y="297180"/>
                </a:cubicBezTo>
                <a:cubicBezTo>
                  <a:pt x="3921760" y="353060"/>
                  <a:pt x="3944620" y="421640"/>
                  <a:pt x="3949700" y="492760"/>
                </a:cubicBezTo>
                <a:cubicBezTo>
                  <a:pt x="3953510" y="548640"/>
                  <a:pt x="3952240" y="609600"/>
                  <a:pt x="3943350" y="665480"/>
                </a:cubicBezTo>
                <a:cubicBezTo>
                  <a:pt x="3926840" y="759460"/>
                  <a:pt x="3878580" y="842010"/>
                  <a:pt x="3810000" y="908050"/>
                </a:cubicBezTo>
                <a:cubicBezTo>
                  <a:pt x="3723640" y="989330"/>
                  <a:pt x="3611880" y="1040130"/>
                  <a:pt x="3498850" y="1075690"/>
                </a:cubicBezTo>
                <a:cubicBezTo>
                  <a:pt x="3336290" y="1126490"/>
                  <a:pt x="3163570" y="1145540"/>
                  <a:pt x="2994660" y="1153160"/>
                </a:cubicBezTo>
                <a:cubicBezTo>
                  <a:pt x="2987040" y="1153160"/>
                  <a:pt x="2981960" y="1150620"/>
                  <a:pt x="2984500" y="1143000"/>
                </a:cubicBezTo>
                <a:cubicBezTo>
                  <a:pt x="2988310" y="1135380"/>
                  <a:pt x="3002280" y="1132840"/>
                  <a:pt x="3008630" y="1132840"/>
                </a:cubicBezTo>
                <a:cubicBezTo>
                  <a:pt x="3097530" y="1129030"/>
                  <a:pt x="3185160" y="1121410"/>
                  <a:pt x="3272790" y="1107440"/>
                </a:cubicBezTo>
                <a:cubicBezTo>
                  <a:pt x="3492500" y="1074420"/>
                  <a:pt x="3764280" y="998220"/>
                  <a:pt x="3869690" y="781050"/>
                </a:cubicBezTo>
                <a:cubicBezTo>
                  <a:pt x="3890010" y="740410"/>
                  <a:pt x="3901440" y="697230"/>
                  <a:pt x="3907790" y="651510"/>
                </a:cubicBezTo>
                <a:cubicBezTo>
                  <a:pt x="3915410" y="593090"/>
                  <a:pt x="3916680" y="529590"/>
                  <a:pt x="3907790" y="471170"/>
                </a:cubicBezTo>
                <a:cubicBezTo>
                  <a:pt x="3897630" y="400050"/>
                  <a:pt x="3867150" y="335280"/>
                  <a:pt x="3816350" y="284480"/>
                </a:cubicBezTo>
                <a:cubicBezTo>
                  <a:pt x="3763010" y="231140"/>
                  <a:pt x="3693160" y="194310"/>
                  <a:pt x="3623310" y="166370"/>
                </a:cubicBezTo>
                <a:cubicBezTo>
                  <a:pt x="3456940" y="97790"/>
                  <a:pt x="3275330" y="64770"/>
                  <a:pt x="3097530" y="45720"/>
                </a:cubicBezTo>
                <a:cubicBezTo>
                  <a:pt x="2976880" y="33020"/>
                  <a:pt x="2856230" y="27940"/>
                  <a:pt x="2735580" y="26670"/>
                </a:cubicBezTo>
                <a:cubicBezTo>
                  <a:pt x="2588260" y="25400"/>
                  <a:pt x="963930" y="30480"/>
                  <a:pt x="830580" y="41910"/>
                </a:cubicBezTo>
                <a:cubicBezTo>
                  <a:pt x="661670" y="57150"/>
                  <a:pt x="487680" y="83820"/>
                  <a:pt x="330200" y="151130"/>
                </a:cubicBezTo>
                <a:cubicBezTo>
                  <a:pt x="266700" y="177800"/>
                  <a:pt x="200660" y="213360"/>
                  <a:pt x="152400" y="262890"/>
                </a:cubicBezTo>
                <a:cubicBezTo>
                  <a:pt x="93980" y="322580"/>
                  <a:pt x="66040" y="402590"/>
                  <a:pt x="53340" y="482600"/>
                </a:cubicBezTo>
                <a:cubicBezTo>
                  <a:pt x="41910" y="552450"/>
                  <a:pt x="38100" y="622300"/>
                  <a:pt x="55880" y="692150"/>
                </a:cubicBezTo>
                <a:cubicBezTo>
                  <a:pt x="71120" y="754380"/>
                  <a:pt x="101600" y="812800"/>
                  <a:pt x="143510" y="862330"/>
                </a:cubicBezTo>
                <a:cubicBezTo>
                  <a:pt x="247650" y="986790"/>
                  <a:pt x="407670" y="1051560"/>
                  <a:pt x="563880" y="1083310"/>
                </a:cubicBezTo>
                <a:cubicBezTo>
                  <a:pt x="810260" y="1132840"/>
                  <a:pt x="1064260" y="1131570"/>
                  <a:pt x="1314450" y="1135380"/>
                </a:cubicBezTo>
                <a:cubicBezTo>
                  <a:pt x="1610360" y="1139190"/>
                  <a:pt x="2739390" y="1141730"/>
                  <a:pt x="3008630" y="1134110"/>
                </a:cubicBezTo>
                <a:cubicBezTo>
                  <a:pt x="3014980" y="1132840"/>
                  <a:pt x="3020060" y="1136650"/>
                  <a:pt x="3017520" y="1144270"/>
                </a:cubicBezTo>
                <a:close/>
              </a:path>
            </a:pathLst>
          </a:custGeom>
          <a:solidFill>
            <a:srgbClr val="0F9AED"/>
          </a:solidFill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Terima Kasih</a:t>
            </a:r>
            <a:endParaRPr/>
          </a:p>
        </p:txBody>
      </p:sp>
      <p:sp>
        <p:nvSpPr>
          <p:cNvPr id="497" name="Google Shape;497;p33"/>
          <p:cNvSpPr txBox="1"/>
          <p:nvPr/>
        </p:nvSpPr>
        <p:spPr>
          <a:xfrm>
            <a:off x="1496050" y="1445425"/>
            <a:ext cx="63651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2A2869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Let’s make a good impact together!</a:t>
            </a:r>
            <a:endParaRPr>
              <a:solidFill>
                <a:srgbClr val="2A2869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98" name="Google Shape;498;p33"/>
          <p:cNvSpPr txBox="1"/>
          <p:nvPr/>
        </p:nvSpPr>
        <p:spPr>
          <a:xfrm rot="-382220">
            <a:off x="6130064" y="3848453"/>
            <a:ext cx="2141422" cy="11081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3580FF"/>
                </a:highlight>
                <a:latin typeface="Nunito Sans ExtraBold"/>
                <a:ea typeface="Nunito Sans ExtraBold"/>
                <a:cs typeface="Nunito Sans ExtraBold"/>
                <a:sym typeface="Nunito Sans ExtraBold"/>
              </a:rPr>
              <a:t>Thank You!</a:t>
            </a:r>
            <a:endParaRPr sz="100">
              <a:solidFill>
                <a:schemeClr val="dk1"/>
              </a:solidFill>
              <a:highlight>
                <a:srgbClr val="3580FF"/>
              </a:highlight>
            </a:endParaRPr>
          </a:p>
        </p:txBody>
      </p:sp>
      <p:sp>
        <p:nvSpPr>
          <p:cNvPr id="499" name="Google Shape;499;p33"/>
          <p:cNvSpPr txBox="1"/>
          <p:nvPr/>
        </p:nvSpPr>
        <p:spPr>
          <a:xfrm>
            <a:off x="3072000" y="45541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ktbs.in/animalwelfare</a:t>
            </a:r>
            <a:r>
              <a:rPr lang="en" sz="1800" u="sng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>
              <a:solidFill>
                <a:srgbClr val="2A286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/>
          <p:nvPr>
            <p:ph type="ctrTitle"/>
          </p:nvPr>
        </p:nvSpPr>
        <p:spPr>
          <a:xfrm>
            <a:off x="900500" y="2059200"/>
            <a:ext cx="2831100" cy="12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A2869"/>
                </a:solidFill>
              </a:rPr>
              <a:t>Genoveva </a:t>
            </a:r>
            <a:r>
              <a:rPr lang="en" sz="2200">
                <a:solidFill>
                  <a:schemeClr val="dk1"/>
                </a:solidFill>
              </a:rPr>
              <a:t>Karinza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FF"/>
                </a:solidFill>
              </a:rPr>
              <a:t>Project Manager </a:t>
            </a:r>
            <a:endParaRPr sz="2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FF"/>
                </a:solidFill>
              </a:rPr>
              <a:t>Kitabisa </a:t>
            </a:r>
            <a:endParaRPr sz="2200">
              <a:solidFill>
                <a:srgbClr val="0000FF"/>
              </a:solidFill>
            </a:endParaRPr>
          </a:p>
        </p:txBody>
      </p:sp>
      <p:sp>
        <p:nvSpPr>
          <p:cNvPr id="277" name="Google Shape;277;p21"/>
          <p:cNvSpPr txBox="1"/>
          <p:nvPr/>
        </p:nvSpPr>
        <p:spPr>
          <a:xfrm>
            <a:off x="6083125" y="4078775"/>
            <a:ext cx="2596800" cy="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95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Contacts   </a:t>
            </a:r>
            <a:endParaRPr b="1" sz="1395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95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+62 812-1907-8882 </a:t>
            </a:r>
            <a:endParaRPr sz="1395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95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genoveva@kitabisa.com</a:t>
            </a:r>
            <a:endParaRPr sz="17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78" name="Google Shape;278;p21"/>
          <p:cNvPicPr preferRelativeResize="0"/>
          <p:nvPr/>
        </p:nvPicPr>
        <p:blipFill rotWithShape="1">
          <a:blip r:embed="rId3">
            <a:alphaModFix/>
          </a:blip>
          <a:srcRect b="12198" l="23980" r="-915" t="20183"/>
          <a:stretch/>
        </p:blipFill>
        <p:spPr>
          <a:xfrm>
            <a:off x="5682951" y="382850"/>
            <a:ext cx="1530901" cy="201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4">
            <a:alphaModFix/>
          </a:blip>
          <a:srcRect b="27329" l="0" r="0" t="26699"/>
          <a:stretch/>
        </p:blipFill>
        <p:spPr>
          <a:xfrm>
            <a:off x="5682950" y="2449325"/>
            <a:ext cx="1530900" cy="14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 rotWithShape="1">
          <a:blip r:embed="rId5">
            <a:alphaModFix/>
          </a:blip>
          <a:srcRect b="0" l="4861" r="0" t="0"/>
          <a:stretch/>
        </p:blipFill>
        <p:spPr>
          <a:xfrm>
            <a:off x="3511637" y="382850"/>
            <a:ext cx="2120724" cy="148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 rotWithShape="1">
          <a:blip r:embed="rId6">
            <a:alphaModFix/>
          </a:blip>
          <a:srcRect b="37926" l="0" r="0" t="32786"/>
          <a:stretch/>
        </p:blipFill>
        <p:spPr>
          <a:xfrm>
            <a:off x="3511638" y="1907550"/>
            <a:ext cx="2120724" cy="131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 rotWithShape="1">
          <a:blip r:embed="rId7">
            <a:alphaModFix/>
          </a:blip>
          <a:srcRect b="12644" l="12489" r="7606" t="3059"/>
          <a:stretch/>
        </p:blipFill>
        <p:spPr>
          <a:xfrm>
            <a:off x="3522825" y="3259800"/>
            <a:ext cx="2112312" cy="148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 rotWithShape="1">
          <a:blip r:embed="rId3">
            <a:alphaModFix/>
          </a:blip>
          <a:srcRect b="3827" l="0" r="4589" t="0"/>
          <a:stretch/>
        </p:blipFill>
        <p:spPr>
          <a:xfrm>
            <a:off x="1371475" y="1445425"/>
            <a:ext cx="2861900" cy="28847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/>
          <p:nvPr/>
        </p:nvSpPr>
        <p:spPr>
          <a:xfrm>
            <a:off x="4537978" y="2407983"/>
            <a:ext cx="932100" cy="45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580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2"/>
          <p:cNvSpPr txBox="1"/>
          <p:nvPr>
            <p:ph type="title"/>
          </p:nvPr>
        </p:nvSpPr>
        <p:spPr>
          <a:xfrm>
            <a:off x="2582150" y="179275"/>
            <a:ext cx="27405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Crowdfunding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</a:t>
            </a:r>
            <a:endParaRPr/>
          </a:p>
        </p:txBody>
      </p:sp>
      <p:grpSp>
        <p:nvGrpSpPr>
          <p:cNvPr id="290" name="Google Shape;290;p22"/>
          <p:cNvGrpSpPr/>
          <p:nvPr/>
        </p:nvGrpSpPr>
        <p:grpSpPr>
          <a:xfrm>
            <a:off x="5615663" y="4"/>
            <a:ext cx="3756916" cy="4682816"/>
            <a:chOff x="5267125" y="-171701"/>
            <a:chExt cx="4082273" cy="4949076"/>
          </a:xfrm>
        </p:grpSpPr>
        <p:pic>
          <p:nvPicPr>
            <p:cNvPr id="291" name="Google Shape;291;p22"/>
            <p:cNvPicPr preferRelativeResize="0"/>
            <p:nvPr/>
          </p:nvPicPr>
          <p:blipFill rotWithShape="1">
            <a:blip r:embed="rId4">
              <a:alphaModFix/>
            </a:blip>
            <a:srcRect b="0" l="31920" r="16644" t="17931"/>
            <a:stretch/>
          </p:blipFill>
          <p:spPr>
            <a:xfrm>
              <a:off x="5267125" y="-171701"/>
              <a:ext cx="4082273" cy="4949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25550" y="1142750"/>
              <a:ext cx="1749400" cy="181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96325" y="2994775"/>
              <a:ext cx="1678625" cy="1411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" name="Google Shape;294;p22"/>
          <p:cNvSpPr txBox="1"/>
          <p:nvPr/>
        </p:nvSpPr>
        <p:spPr>
          <a:xfrm>
            <a:off x="1371475" y="249325"/>
            <a:ext cx="136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C458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Online</a:t>
            </a:r>
            <a:r>
              <a:rPr lang="en" sz="2800">
                <a:solidFill>
                  <a:srgbClr val="1C458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 </a:t>
            </a:r>
            <a:endParaRPr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"/>
          <p:cNvSpPr txBox="1"/>
          <p:nvPr>
            <p:ph type="title"/>
          </p:nvPr>
        </p:nvSpPr>
        <p:spPr>
          <a:xfrm>
            <a:off x="1331451" y="51200"/>
            <a:ext cx="52419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solidFill>
                  <a:srgbClr val="2A2869"/>
                </a:solidFill>
              </a:rPr>
              <a:t>Tentang Kitabisa</a:t>
            </a:r>
            <a:endParaRPr sz="2620">
              <a:solidFill>
                <a:srgbClr val="2A2869"/>
              </a:solidFill>
            </a:endParaRPr>
          </a:p>
        </p:txBody>
      </p:sp>
      <p:sp>
        <p:nvSpPr>
          <p:cNvPr id="300" name="Google Shape;300;p23"/>
          <p:cNvSpPr txBox="1"/>
          <p:nvPr>
            <p:ph idx="1" type="subTitle"/>
          </p:nvPr>
        </p:nvSpPr>
        <p:spPr>
          <a:xfrm>
            <a:off x="1276525" y="806900"/>
            <a:ext cx="7711200" cy="2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Kitabisa adalah platform </a:t>
            </a:r>
            <a:r>
              <a:rPr lang="en" sz="1200">
                <a:solidFill>
                  <a:srgbClr val="434343"/>
                </a:solidFill>
              </a:rPr>
              <a:t>fundraising </a:t>
            </a:r>
            <a:r>
              <a:rPr i="1" lang="en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online</a:t>
            </a:r>
            <a:r>
              <a:rPr lang="en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terbesar di Indonesia. Kitabisa memiliki izin resmi dari Kementerian Sosial (Kemensos) dan Badan Amil Zakat Nasional (Baznas)</a:t>
            </a:r>
            <a:r>
              <a:rPr lang="en" sz="1200">
                <a:solidFill>
                  <a:srgbClr val="434343"/>
                </a:solidFill>
              </a:rPr>
              <a:t>, serta Kominfo. </a:t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Mendapat sertifikasi melalui ISO 27000</a:t>
            </a:r>
            <a:r>
              <a:rPr lang="en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 untuk infosec dan rutin di audit oleh akuntan publik profesional.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Sejak tahun 2013, Kitabisa telah menghubungkan jutaan #OrangBaik untuk berbagi kebaikan. 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1" name="Google Shape;301;p23"/>
          <p:cNvSpPr txBox="1"/>
          <p:nvPr>
            <p:ph idx="4294967295" type="body"/>
          </p:nvPr>
        </p:nvSpPr>
        <p:spPr>
          <a:xfrm>
            <a:off x="1587475" y="4499730"/>
            <a:ext cx="2274900" cy="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&gt;7 juta </a:t>
            </a:r>
            <a:r>
              <a:rPr b="1" lang="en" sz="1500">
                <a:solidFill>
                  <a:srgbClr val="3580FF"/>
                </a:solidFill>
              </a:rPr>
              <a:t>orang berdonasi</a:t>
            </a:r>
            <a:endParaRPr b="1" sz="220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2" name="Google Shape;302;p23"/>
          <p:cNvSpPr txBox="1"/>
          <p:nvPr>
            <p:ph idx="4294967295" type="body"/>
          </p:nvPr>
        </p:nvSpPr>
        <p:spPr>
          <a:xfrm>
            <a:off x="4008625" y="4499717"/>
            <a:ext cx="2246400" cy="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&gt;100.000 </a:t>
            </a:r>
            <a:r>
              <a:rPr b="1" lang="en" sz="1500">
                <a:solidFill>
                  <a:srgbClr val="3580FF"/>
                </a:solidFill>
              </a:rPr>
              <a:t>galang dana</a:t>
            </a:r>
            <a:endParaRPr b="1" sz="220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3" name="Google Shape;303;p23"/>
          <p:cNvSpPr txBox="1"/>
          <p:nvPr>
            <p:ph idx="4294967295" type="body"/>
          </p:nvPr>
        </p:nvSpPr>
        <p:spPr>
          <a:xfrm>
            <a:off x="6471550" y="4641800"/>
            <a:ext cx="23937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275">
                <a:solidFill>
                  <a:srgbClr val="3580FF"/>
                </a:solidFill>
              </a:rPr>
              <a:t>program CSR/Brand </a:t>
            </a:r>
            <a:br>
              <a:rPr b="1" lang="en" sz="1275">
                <a:solidFill>
                  <a:srgbClr val="3580FF"/>
                </a:solidFill>
              </a:rPr>
            </a:br>
            <a:r>
              <a:rPr b="1" lang="en" sz="1275">
                <a:solidFill>
                  <a:srgbClr val="3580FF"/>
                </a:solidFill>
              </a:rPr>
              <a:t>Yang bekerja sama </a:t>
            </a:r>
            <a:endParaRPr b="1" sz="975">
              <a:solidFill>
                <a:srgbClr val="3580FF"/>
              </a:solidFill>
            </a:endParaRPr>
          </a:p>
        </p:txBody>
      </p:sp>
      <p:sp>
        <p:nvSpPr>
          <p:cNvPr id="304" name="Google Shape;304;p23"/>
          <p:cNvSpPr txBox="1"/>
          <p:nvPr>
            <p:ph idx="4294967295" type="body"/>
          </p:nvPr>
        </p:nvSpPr>
        <p:spPr>
          <a:xfrm>
            <a:off x="6952048" y="4128051"/>
            <a:ext cx="13005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&gt;250</a:t>
            </a:r>
            <a:r>
              <a:rPr b="1" lang="en" sz="320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b="1" sz="320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305" name="Google Shape;305;p23"/>
          <p:cNvGrpSpPr/>
          <p:nvPr/>
        </p:nvGrpSpPr>
        <p:grpSpPr>
          <a:xfrm>
            <a:off x="4807780" y="3780264"/>
            <a:ext cx="685765" cy="685824"/>
            <a:chOff x="4709896" y="3064605"/>
            <a:chExt cx="752100" cy="827491"/>
          </a:xfrm>
        </p:grpSpPr>
        <p:sp>
          <p:nvSpPr>
            <p:cNvPr id="306" name="Google Shape;306;p23"/>
            <p:cNvSpPr/>
            <p:nvPr/>
          </p:nvSpPr>
          <p:spPr>
            <a:xfrm>
              <a:off x="4709896" y="3139983"/>
              <a:ext cx="752100" cy="752100"/>
            </a:xfrm>
            <a:prstGeom prst="ellipse">
              <a:avLst/>
            </a:prstGeom>
            <a:solidFill>
              <a:srgbClr val="2A28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7" name="Google Shape;3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79575" y="3064605"/>
              <a:ext cx="656485" cy="8274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23"/>
          <p:cNvGrpSpPr/>
          <p:nvPr/>
        </p:nvGrpSpPr>
        <p:grpSpPr>
          <a:xfrm>
            <a:off x="2407950" y="3870851"/>
            <a:ext cx="633945" cy="628680"/>
            <a:chOff x="2352386" y="3139983"/>
            <a:chExt cx="752100" cy="752100"/>
          </a:xfrm>
        </p:grpSpPr>
        <p:sp>
          <p:nvSpPr>
            <p:cNvPr id="309" name="Google Shape;309;p23"/>
            <p:cNvSpPr/>
            <p:nvPr/>
          </p:nvSpPr>
          <p:spPr>
            <a:xfrm>
              <a:off x="2352386" y="3139983"/>
              <a:ext cx="752100" cy="752100"/>
            </a:xfrm>
            <a:prstGeom prst="ellipse">
              <a:avLst/>
            </a:prstGeom>
            <a:solidFill>
              <a:srgbClr val="2A28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0" name="Google Shape;310;p23"/>
            <p:cNvGrpSpPr/>
            <p:nvPr/>
          </p:nvGrpSpPr>
          <p:grpSpPr>
            <a:xfrm>
              <a:off x="2384736" y="3251778"/>
              <a:ext cx="687390" cy="528557"/>
              <a:chOff x="1781317" y="3391400"/>
              <a:chExt cx="367255" cy="282364"/>
            </a:xfrm>
          </p:grpSpPr>
          <p:sp>
            <p:nvSpPr>
              <p:cNvPr id="311" name="Google Shape;311;p23"/>
              <p:cNvSpPr/>
              <p:nvPr/>
            </p:nvSpPr>
            <p:spPr>
              <a:xfrm>
                <a:off x="1901061" y="3639610"/>
                <a:ext cx="11013" cy="33772"/>
              </a:xfrm>
              <a:custGeom>
                <a:rect b="b" l="l" r="r" t="t"/>
                <a:pathLst>
                  <a:path extrusionOk="0" h="1061" w="346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894"/>
                    </a:lnTo>
                    <a:cubicBezTo>
                      <a:pt x="1" y="977"/>
                      <a:pt x="72" y="1060"/>
                      <a:pt x="167" y="1060"/>
                    </a:cubicBezTo>
                    <a:cubicBezTo>
                      <a:pt x="251" y="1060"/>
                      <a:pt x="334" y="977"/>
                      <a:pt x="334" y="894"/>
                    </a:cubicBezTo>
                    <a:lnTo>
                      <a:pt x="334" y="167"/>
                    </a:lnTo>
                    <a:cubicBezTo>
                      <a:pt x="346" y="72"/>
                      <a:pt x="27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>
                <a:off x="2016668" y="3639610"/>
                <a:ext cx="10631" cy="33772"/>
              </a:xfrm>
              <a:custGeom>
                <a:rect b="b" l="l" r="r" t="t"/>
                <a:pathLst>
                  <a:path extrusionOk="0" h="1061" w="334">
                    <a:moveTo>
                      <a:pt x="167" y="1"/>
                    </a:moveTo>
                    <a:cubicBezTo>
                      <a:pt x="71" y="1"/>
                      <a:pt x="0" y="72"/>
                      <a:pt x="0" y="167"/>
                    </a:cubicBezTo>
                    <a:lnTo>
                      <a:pt x="0" y="894"/>
                    </a:lnTo>
                    <a:cubicBezTo>
                      <a:pt x="0" y="977"/>
                      <a:pt x="71" y="1060"/>
                      <a:pt x="167" y="1060"/>
                    </a:cubicBezTo>
                    <a:cubicBezTo>
                      <a:pt x="250" y="1060"/>
                      <a:pt x="333" y="977"/>
                      <a:pt x="333" y="894"/>
                    </a:cubicBezTo>
                    <a:lnTo>
                      <a:pt x="333" y="167"/>
                    </a:lnTo>
                    <a:cubicBezTo>
                      <a:pt x="333" y="72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23"/>
              <p:cNvSpPr/>
              <p:nvPr/>
            </p:nvSpPr>
            <p:spPr>
              <a:xfrm>
                <a:off x="1820340" y="3518720"/>
                <a:ext cx="46281" cy="16329"/>
              </a:xfrm>
              <a:custGeom>
                <a:rect b="b" l="l" r="r" t="t"/>
                <a:pathLst>
                  <a:path extrusionOk="0" h="513" w="1454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cubicBezTo>
                      <a:pt x="1" y="251"/>
                      <a:pt x="84" y="334"/>
                      <a:pt x="167" y="334"/>
                    </a:cubicBezTo>
                    <a:cubicBezTo>
                      <a:pt x="370" y="334"/>
                      <a:pt x="917" y="358"/>
                      <a:pt x="1179" y="489"/>
                    </a:cubicBezTo>
                    <a:cubicBezTo>
                      <a:pt x="1215" y="513"/>
                      <a:pt x="1227" y="513"/>
                      <a:pt x="1263" y="513"/>
                    </a:cubicBezTo>
                    <a:cubicBezTo>
                      <a:pt x="1310" y="513"/>
                      <a:pt x="1382" y="477"/>
                      <a:pt x="1406" y="417"/>
                    </a:cubicBezTo>
                    <a:cubicBezTo>
                      <a:pt x="1453" y="346"/>
                      <a:pt x="1417" y="239"/>
                      <a:pt x="1334" y="191"/>
                    </a:cubicBezTo>
                    <a:cubicBezTo>
                      <a:pt x="941" y="1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23"/>
              <p:cNvSpPr/>
              <p:nvPr/>
            </p:nvSpPr>
            <p:spPr>
              <a:xfrm>
                <a:off x="1802898" y="3628247"/>
                <a:ext cx="11045" cy="45135"/>
              </a:xfrm>
              <a:custGeom>
                <a:rect b="b" l="l" r="r" t="t"/>
                <a:pathLst>
                  <a:path extrusionOk="0" h="1418" w="347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1251"/>
                    </a:lnTo>
                    <a:cubicBezTo>
                      <a:pt x="1" y="1334"/>
                      <a:pt x="72" y="1417"/>
                      <a:pt x="168" y="1417"/>
                    </a:cubicBezTo>
                    <a:cubicBezTo>
                      <a:pt x="263" y="1417"/>
                      <a:pt x="334" y="1334"/>
                      <a:pt x="334" y="1251"/>
                    </a:cubicBezTo>
                    <a:lnTo>
                      <a:pt x="334" y="167"/>
                    </a:lnTo>
                    <a:cubicBezTo>
                      <a:pt x="346" y="72"/>
                      <a:pt x="275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1781317" y="3391400"/>
                <a:ext cx="367255" cy="282364"/>
              </a:xfrm>
              <a:custGeom>
                <a:rect b="b" l="l" r="r" t="t"/>
                <a:pathLst>
                  <a:path extrusionOk="0" h="8871" w="11538">
                    <a:moveTo>
                      <a:pt x="9728" y="2703"/>
                    </a:moveTo>
                    <a:cubicBezTo>
                      <a:pt x="10049" y="2703"/>
                      <a:pt x="10287" y="2917"/>
                      <a:pt x="10287" y="3167"/>
                    </a:cubicBezTo>
                    <a:lnTo>
                      <a:pt x="10287" y="3203"/>
                    </a:lnTo>
                    <a:cubicBezTo>
                      <a:pt x="10121" y="3120"/>
                      <a:pt x="9930" y="3096"/>
                      <a:pt x="9728" y="3096"/>
                    </a:cubicBezTo>
                    <a:cubicBezTo>
                      <a:pt x="9537" y="3096"/>
                      <a:pt x="9347" y="3143"/>
                      <a:pt x="9180" y="3203"/>
                    </a:cubicBezTo>
                    <a:lnTo>
                      <a:pt x="9180" y="3167"/>
                    </a:lnTo>
                    <a:cubicBezTo>
                      <a:pt x="9180" y="2917"/>
                      <a:pt x="9430" y="2703"/>
                      <a:pt x="9728" y="2703"/>
                    </a:cubicBezTo>
                    <a:close/>
                    <a:moveTo>
                      <a:pt x="9728" y="3405"/>
                    </a:moveTo>
                    <a:cubicBezTo>
                      <a:pt x="10347" y="3405"/>
                      <a:pt x="10835" y="3893"/>
                      <a:pt x="10835" y="4513"/>
                    </a:cubicBezTo>
                    <a:cubicBezTo>
                      <a:pt x="10835" y="4632"/>
                      <a:pt x="10811" y="4751"/>
                      <a:pt x="10775" y="4846"/>
                    </a:cubicBezTo>
                    <a:cubicBezTo>
                      <a:pt x="10299" y="4358"/>
                      <a:pt x="9454" y="4167"/>
                      <a:pt x="9406" y="4167"/>
                    </a:cubicBezTo>
                    <a:cubicBezTo>
                      <a:pt x="9392" y="4160"/>
                      <a:pt x="9377" y="4157"/>
                      <a:pt x="9362" y="4157"/>
                    </a:cubicBezTo>
                    <a:cubicBezTo>
                      <a:pt x="9325" y="4157"/>
                      <a:pt x="9285" y="4174"/>
                      <a:pt x="9251" y="4191"/>
                    </a:cubicBezTo>
                    <a:cubicBezTo>
                      <a:pt x="9216" y="4227"/>
                      <a:pt x="9192" y="4274"/>
                      <a:pt x="9192" y="4334"/>
                    </a:cubicBezTo>
                    <a:cubicBezTo>
                      <a:pt x="9192" y="4334"/>
                      <a:pt x="9180" y="4441"/>
                      <a:pt x="9061" y="4572"/>
                    </a:cubicBezTo>
                    <a:cubicBezTo>
                      <a:pt x="9001" y="4632"/>
                      <a:pt x="9001" y="4751"/>
                      <a:pt x="9061" y="4810"/>
                    </a:cubicBezTo>
                    <a:cubicBezTo>
                      <a:pt x="9091" y="4840"/>
                      <a:pt x="9135" y="4855"/>
                      <a:pt x="9180" y="4855"/>
                    </a:cubicBezTo>
                    <a:cubicBezTo>
                      <a:pt x="9225" y="4855"/>
                      <a:pt x="9269" y="4840"/>
                      <a:pt x="9299" y="4810"/>
                    </a:cubicBezTo>
                    <a:cubicBezTo>
                      <a:pt x="9394" y="4715"/>
                      <a:pt x="9454" y="4608"/>
                      <a:pt x="9478" y="4536"/>
                    </a:cubicBezTo>
                    <a:cubicBezTo>
                      <a:pt x="9763" y="4632"/>
                      <a:pt x="10359" y="4834"/>
                      <a:pt x="10621" y="5203"/>
                    </a:cubicBezTo>
                    <a:cubicBezTo>
                      <a:pt x="10561" y="5668"/>
                      <a:pt x="10192" y="5977"/>
                      <a:pt x="9728" y="5977"/>
                    </a:cubicBezTo>
                    <a:cubicBezTo>
                      <a:pt x="9251" y="5977"/>
                      <a:pt x="8870" y="5620"/>
                      <a:pt x="8823" y="5167"/>
                    </a:cubicBezTo>
                    <a:cubicBezTo>
                      <a:pt x="8823" y="5132"/>
                      <a:pt x="8811" y="5120"/>
                      <a:pt x="8799" y="5084"/>
                    </a:cubicBezTo>
                    <a:cubicBezTo>
                      <a:pt x="8692" y="4906"/>
                      <a:pt x="8632" y="4715"/>
                      <a:pt x="8632" y="4513"/>
                    </a:cubicBezTo>
                    <a:cubicBezTo>
                      <a:pt x="8632" y="3893"/>
                      <a:pt x="9120" y="3405"/>
                      <a:pt x="9728" y="3405"/>
                    </a:cubicBezTo>
                    <a:close/>
                    <a:moveTo>
                      <a:pt x="3048" y="3405"/>
                    </a:moveTo>
                    <a:lnTo>
                      <a:pt x="3048" y="4108"/>
                    </a:lnTo>
                    <a:cubicBezTo>
                      <a:pt x="3048" y="4227"/>
                      <a:pt x="3024" y="4334"/>
                      <a:pt x="2977" y="4429"/>
                    </a:cubicBezTo>
                    <a:lnTo>
                      <a:pt x="2882" y="4608"/>
                    </a:lnTo>
                    <a:cubicBezTo>
                      <a:pt x="2870" y="4644"/>
                      <a:pt x="2870" y="4655"/>
                      <a:pt x="2870" y="4691"/>
                    </a:cubicBezTo>
                    <a:lnTo>
                      <a:pt x="2870" y="5048"/>
                    </a:lnTo>
                    <a:cubicBezTo>
                      <a:pt x="2870" y="5298"/>
                      <a:pt x="2763" y="5537"/>
                      <a:pt x="2584" y="5703"/>
                    </a:cubicBezTo>
                    <a:cubicBezTo>
                      <a:pt x="2413" y="5885"/>
                      <a:pt x="2203" y="5981"/>
                      <a:pt x="1989" y="5981"/>
                    </a:cubicBezTo>
                    <a:cubicBezTo>
                      <a:pt x="1965" y="5981"/>
                      <a:pt x="1941" y="5979"/>
                      <a:pt x="1917" y="5977"/>
                    </a:cubicBezTo>
                    <a:cubicBezTo>
                      <a:pt x="1429" y="5965"/>
                      <a:pt x="1024" y="5537"/>
                      <a:pt x="1024" y="5013"/>
                    </a:cubicBezTo>
                    <a:lnTo>
                      <a:pt x="1024" y="4703"/>
                    </a:lnTo>
                    <a:cubicBezTo>
                      <a:pt x="1024" y="4667"/>
                      <a:pt x="1024" y="4644"/>
                      <a:pt x="1012" y="4632"/>
                    </a:cubicBezTo>
                    <a:lnTo>
                      <a:pt x="905" y="4417"/>
                    </a:lnTo>
                    <a:cubicBezTo>
                      <a:pt x="858" y="4346"/>
                      <a:pt x="846" y="4251"/>
                      <a:pt x="846" y="4167"/>
                    </a:cubicBezTo>
                    <a:lnTo>
                      <a:pt x="846" y="4144"/>
                    </a:lnTo>
                    <a:cubicBezTo>
                      <a:pt x="846" y="3751"/>
                      <a:pt x="1179" y="3405"/>
                      <a:pt x="1596" y="3405"/>
                    </a:cubicBezTo>
                    <a:close/>
                    <a:moveTo>
                      <a:pt x="5763" y="322"/>
                    </a:moveTo>
                    <a:cubicBezTo>
                      <a:pt x="6358" y="322"/>
                      <a:pt x="6870" y="536"/>
                      <a:pt x="7263" y="905"/>
                    </a:cubicBezTo>
                    <a:cubicBezTo>
                      <a:pt x="7668" y="1298"/>
                      <a:pt x="7882" y="1858"/>
                      <a:pt x="7942" y="2524"/>
                    </a:cubicBezTo>
                    <a:cubicBezTo>
                      <a:pt x="8085" y="4346"/>
                      <a:pt x="8227" y="5346"/>
                      <a:pt x="8287" y="5703"/>
                    </a:cubicBezTo>
                    <a:lnTo>
                      <a:pt x="8287" y="5715"/>
                    </a:lnTo>
                    <a:cubicBezTo>
                      <a:pt x="8108" y="5834"/>
                      <a:pt x="7763" y="6025"/>
                      <a:pt x="7215" y="6179"/>
                    </a:cubicBezTo>
                    <a:lnTo>
                      <a:pt x="6930" y="6060"/>
                    </a:lnTo>
                    <a:cubicBezTo>
                      <a:pt x="6858" y="6025"/>
                      <a:pt x="6811" y="5953"/>
                      <a:pt x="6811" y="5882"/>
                    </a:cubicBezTo>
                    <a:lnTo>
                      <a:pt x="6811" y="5298"/>
                    </a:lnTo>
                    <a:cubicBezTo>
                      <a:pt x="7370" y="4941"/>
                      <a:pt x="7727" y="4334"/>
                      <a:pt x="7727" y="3632"/>
                    </a:cubicBezTo>
                    <a:lnTo>
                      <a:pt x="7727" y="3322"/>
                    </a:lnTo>
                    <a:cubicBezTo>
                      <a:pt x="7727" y="3108"/>
                      <a:pt x="7632" y="2917"/>
                      <a:pt x="7489" y="2786"/>
                    </a:cubicBezTo>
                    <a:cubicBezTo>
                      <a:pt x="7144" y="2489"/>
                      <a:pt x="6370" y="1965"/>
                      <a:pt x="5025" y="1834"/>
                    </a:cubicBezTo>
                    <a:cubicBezTo>
                      <a:pt x="5015" y="1831"/>
                      <a:pt x="5005" y="1830"/>
                      <a:pt x="4995" y="1830"/>
                    </a:cubicBezTo>
                    <a:cubicBezTo>
                      <a:pt x="4920" y="1830"/>
                      <a:pt x="4846" y="1903"/>
                      <a:pt x="4846" y="1977"/>
                    </a:cubicBezTo>
                    <a:cubicBezTo>
                      <a:pt x="4834" y="2072"/>
                      <a:pt x="4906" y="2155"/>
                      <a:pt x="5001" y="2155"/>
                    </a:cubicBezTo>
                    <a:cubicBezTo>
                      <a:pt x="6251" y="2274"/>
                      <a:pt x="6954" y="2750"/>
                      <a:pt x="7263" y="3024"/>
                    </a:cubicBezTo>
                    <a:cubicBezTo>
                      <a:pt x="7335" y="3096"/>
                      <a:pt x="7382" y="3179"/>
                      <a:pt x="7382" y="3298"/>
                    </a:cubicBezTo>
                    <a:lnTo>
                      <a:pt x="7382" y="3620"/>
                    </a:lnTo>
                    <a:cubicBezTo>
                      <a:pt x="7382" y="4525"/>
                      <a:pt x="6632" y="5251"/>
                      <a:pt x="5739" y="5251"/>
                    </a:cubicBezTo>
                    <a:cubicBezTo>
                      <a:pt x="4846" y="5251"/>
                      <a:pt x="4108" y="4513"/>
                      <a:pt x="4108" y="3620"/>
                    </a:cubicBezTo>
                    <a:lnTo>
                      <a:pt x="4108" y="3465"/>
                    </a:lnTo>
                    <a:cubicBezTo>
                      <a:pt x="4108" y="3405"/>
                      <a:pt x="4132" y="3346"/>
                      <a:pt x="4191" y="3298"/>
                    </a:cubicBezTo>
                    <a:cubicBezTo>
                      <a:pt x="4406" y="3179"/>
                      <a:pt x="4691" y="2965"/>
                      <a:pt x="4822" y="2572"/>
                    </a:cubicBezTo>
                    <a:cubicBezTo>
                      <a:pt x="4846" y="2489"/>
                      <a:pt x="4810" y="2393"/>
                      <a:pt x="4715" y="2369"/>
                    </a:cubicBezTo>
                    <a:cubicBezTo>
                      <a:pt x="4696" y="2361"/>
                      <a:pt x="4676" y="2357"/>
                      <a:pt x="4657" y="2357"/>
                    </a:cubicBezTo>
                    <a:cubicBezTo>
                      <a:pt x="4592" y="2357"/>
                      <a:pt x="4531" y="2401"/>
                      <a:pt x="4513" y="2465"/>
                    </a:cubicBezTo>
                    <a:cubicBezTo>
                      <a:pt x="4417" y="2750"/>
                      <a:pt x="4191" y="2917"/>
                      <a:pt x="4048" y="3024"/>
                    </a:cubicBezTo>
                    <a:cubicBezTo>
                      <a:pt x="3882" y="3108"/>
                      <a:pt x="3775" y="3286"/>
                      <a:pt x="3775" y="3465"/>
                    </a:cubicBezTo>
                    <a:lnTo>
                      <a:pt x="3775" y="3620"/>
                    </a:lnTo>
                    <a:cubicBezTo>
                      <a:pt x="3775" y="4310"/>
                      <a:pt x="4132" y="4929"/>
                      <a:pt x="4691" y="5287"/>
                    </a:cubicBezTo>
                    <a:lnTo>
                      <a:pt x="4691" y="5858"/>
                    </a:lnTo>
                    <a:cubicBezTo>
                      <a:pt x="4691" y="5941"/>
                      <a:pt x="4644" y="6013"/>
                      <a:pt x="4572" y="6037"/>
                    </a:cubicBezTo>
                    <a:lnTo>
                      <a:pt x="4287" y="6156"/>
                    </a:lnTo>
                    <a:cubicBezTo>
                      <a:pt x="3739" y="6013"/>
                      <a:pt x="3394" y="5822"/>
                      <a:pt x="3227" y="5715"/>
                    </a:cubicBezTo>
                    <a:lnTo>
                      <a:pt x="3227" y="5703"/>
                    </a:lnTo>
                    <a:cubicBezTo>
                      <a:pt x="3286" y="5346"/>
                      <a:pt x="3441" y="4346"/>
                      <a:pt x="3572" y="2524"/>
                    </a:cubicBezTo>
                    <a:cubicBezTo>
                      <a:pt x="3620" y="1858"/>
                      <a:pt x="3858" y="1310"/>
                      <a:pt x="4251" y="905"/>
                    </a:cubicBezTo>
                    <a:cubicBezTo>
                      <a:pt x="4644" y="524"/>
                      <a:pt x="5168" y="322"/>
                      <a:pt x="5763" y="322"/>
                    </a:cubicBezTo>
                    <a:close/>
                    <a:moveTo>
                      <a:pt x="2917" y="5870"/>
                    </a:moveTo>
                    <a:cubicBezTo>
                      <a:pt x="2941" y="5929"/>
                      <a:pt x="2989" y="5977"/>
                      <a:pt x="3036" y="6013"/>
                    </a:cubicBezTo>
                    <a:cubicBezTo>
                      <a:pt x="3167" y="6096"/>
                      <a:pt x="3417" y="6251"/>
                      <a:pt x="3810" y="6382"/>
                    </a:cubicBezTo>
                    <a:lnTo>
                      <a:pt x="3334" y="6596"/>
                    </a:lnTo>
                    <a:lnTo>
                      <a:pt x="2798" y="6441"/>
                    </a:lnTo>
                    <a:cubicBezTo>
                      <a:pt x="2667" y="6394"/>
                      <a:pt x="2667" y="6382"/>
                      <a:pt x="2667" y="6358"/>
                    </a:cubicBezTo>
                    <a:lnTo>
                      <a:pt x="2667" y="6120"/>
                    </a:lnTo>
                    <a:cubicBezTo>
                      <a:pt x="2727" y="6072"/>
                      <a:pt x="2763" y="6025"/>
                      <a:pt x="2822" y="5977"/>
                    </a:cubicBezTo>
                    <a:cubicBezTo>
                      <a:pt x="2858" y="5953"/>
                      <a:pt x="2882" y="5906"/>
                      <a:pt x="2917" y="5870"/>
                    </a:cubicBezTo>
                    <a:close/>
                    <a:moveTo>
                      <a:pt x="8620" y="5620"/>
                    </a:moveTo>
                    <a:cubicBezTo>
                      <a:pt x="8704" y="5822"/>
                      <a:pt x="8859" y="5977"/>
                      <a:pt x="9037" y="6096"/>
                    </a:cubicBezTo>
                    <a:lnTo>
                      <a:pt x="9037" y="6453"/>
                    </a:lnTo>
                    <a:lnTo>
                      <a:pt x="9013" y="6453"/>
                    </a:lnTo>
                    <a:lnTo>
                      <a:pt x="8478" y="6739"/>
                    </a:lnTo>
                    <a:cubicBezTo>
                      <a:pt x="8478" y="6739"/>
                      <a:pt x="8466" y="6739"/>
                      <a:pt x="8466" y="6727"/>
                    </a:cubicBezTo>
                    <a:lnTo>
                      <a:pt x="7692" y="6382"/>
                    </a:lnTo>
                    <a:cubicBezTo>
                      <a:pt x="8061" y="6251"/>
                      <a:pt x="8335" y="6096"/>
                      <a:pt x="8466" y="6013"/>
                    </a:cubicBezTo>
                    <a:cubicBezTo>
                      <a:pt x="8585" y="5941"/>
                      <a:pt x="8644" y="5798"/>
                      <a:pt x="8620" y="5656"/>
                    </a:cubicBezTo>
                    <a:lnTo>
                      <a:pt x="8620" y="5620"/>
                    </a:lnTo>
                    <a:close/>
                    <a:moveTo>
                      <a:pt x="2322" y="6263"/>
                    </a:moveTo>
                    <a:lnTo>
                      <a:pt x="2322" y="6334"/>
                    </a:lnTo>
                    <a:cubicBezTo>
                      <a:pt x="2322" y="6370"/>
                      <a:pt x="2322" y="6418"/>
                      <a:pt x="2334" y="6441"/>
                    </a:cubicBezTo>
                    <a:lnTo>
                      <a:pt x="1929" y="6834"/>
                    </a:lnTo>
                    <a:lnTo>
                      <a:pt x="1548" y="6441"/>
                    </a:lnTo>
                    <a:cubicBezTo>
                      <a:pt x="1560" y="6418"/>
                      <a:pt x="1560" y="6382"/>
                      <a:pt x="1560" y="6334"/>
                    </a:cubicBezTo>
                    <a:lnTo>
                      <a:pt x="1560" y="6263"/>
                    </a:lnTo>
                    <a:cubicBezTo>
                      <a:pt x="1667" y="6299"/>
                      <a:pt x="1786" y="6322"/>
                      <a:pt x="1905" y="6322"/>
                    </a:cubicBezTo>
                    <a:lnTo>
                      <a:pt x="1953" y="6322"/>
                    </a:lnTo>
                    <a:cubicBezTo>
                      <a:pt x="2084" y="6322"/>
                      <a:pt x="2203" y="6310"/>
                      <a:pt x="2322" y="6263"/>
                    </a:cubicBezTo>
                    <a:close/>
                    <a:moveTo>
                      <a:pt x="10109" y="6275"/>
                    </a:moveTo>
                    <a:lnTo>
                      <a:pt x="10109" y="6453"/>
                    </a:lnTo>
                    <a:cubicBezTo>
                      <a:pt x="10109" y="6513"/>
                      <a:pt x="10121" y="6572"/>
                      <a:pt x="10144" y="6620"/>
                    </a:cubicBezTo>
                    <a:lnTo>
                      <a:pt x="10002" y="6775"/>
                    </a:lnTo>
                    <a:cubicBezTo>
                      <a:pt x="9924" y="6840"/>
                      <a:pt x="9832" y="6873"/>
                      <a:pt x="9740" y="6873"/>
                    </a:cubicBezTo>
                    <a:cubicBezTo>
                      <a:pt x="9647" y="6873"/>
                      <a:pt x="9555" y="6840"/>
                      <a:pt x="9478" y="6775"/>
                    </a:cubicBezTo>
                    <a:lnTo>
                      <a:pt x="9311" y="6620"/>
                    </a:lnTo>
                    <a:cubicBezTo>
                      <a:pt x="9347" y="6572"/>
                      <a:pt x="9359" y="6513"/>
                      <a:pt x="9359" y="6453"/>
                    </a:cubicBezTo>
                    <a:lnTo>
                      <a:pt x="9359" y="6275"/>
                    </a:lnTo>
                    <a:cubicBezTo>
                      <a:pt x="9478" y="6310"/>
                      <a:pt x="9597" y="6334"/>
                      <a:pt x="9728" y="6334"/>
                    </a:cubicBezTo>
                    <a:cubicBezTo>
                      <a:pt x="9859" y="6334"/>
                      <a:pt x="9978" y="6322"/>
                      <a:pt x="10109" y="6275"/>
                    </a:cubicBezTo>
                    <a:close/>
                    <a:moveTo>
                      <a:pt x="6501" y="5477"/>
                    </a:moveTo>
                    <a:lnTo>
                      <a:pt x="6501" y="5882"/>
                    </a:lnTo>
                    <a:cubicBezTo>
                      <a:pt x="6501" y="6084"/>
                      <a:pt x="6620" y="6275"/>
                      <a:pt x="6811" y="6370"/>
                    </a:cubicBezTo>
                    <a:lnTo>
                      <a:pt x="7073" y="6477"/>
                    </a:lnTo>
                    <a:cubicBezTo>
                      <a:pt x="6799" y="6953"/>
                      <a:pt x="6299" y="7263"/>
                      <a:pt x="5739" y="7263"/>
                    </a:cubicBezTo>
                    <a:cubicBezTo>
                      <a:pt x="5191" y="7263"/>
                      <a:pt x="4691" y="6953"/>
                      <a:pt x="4453" y="6477"/>
                    </a:cubicBezTo>
                    <a:lnTo>
                      <a:pt x="4703" y="6370"/>
                    </a:lnTo>
                    <a:cubicBezTo>
                      <a:pt x="4894" y="6275"/>
                      <a:pt x="5013" y="6084"/>
                      <a:pt x="5013" y="5882"/>
                    </a:cubicBezTo>
                    <a:lnTo>
                      <a:pt x="5013" y="5477"/>
                    </a:lnTo>
                    <a:cubicBezTo>
                      <a:pt x="5239" y="5560"/>
                      <a:pt x="5489" y="5620"/>
                      <a:pt x="5763" y="5620"/>
                    </a:cubicBezTo>
                    <a:cubicBezTo>
                      <a:pt x="6025" y="5620"/>
                      <a:pt x="6263" y="5584"/>
                      <a:pt x="6501" y="5477"/>
                    </a:cubicBezTo>
                    <a:close/>
                    <a:moveTo>
                      <a:pt x="5763" y="0"/>
                    </a:moveTo>
                    <a:cubicBezTo>
                      <a:pt x="5072" y="0"/>
                      <a:pt x="4465" y="238"/>
                      <a:pt x="4013" y="679"/>
                    </a:cubicBezTo>
                    <a:cubicBezTo>
                      <a:pt x="3560" y="1131"/>
                      <a:pt x="3286" y="1774"/>
                      <a:pt x="3239" y="2512"/>
                    </a:cubicBezTo>
                    <a:cubicBezTo>
                      <a:pt x="3227" y="2703"/>
                      <a:pt x="3215" y="2905"/>
                      <a:pt x="3203" y="3084"/>
                    </a:cubicBezTo>
                    <a:lnTo>
                      <a:pt x="1608" y="3084"/>
                    </a:lnTo>
                    <a:cubicBezTo>
                      <a:pt x="1012" y="3084"/>
                      <a:pt x="536" y="3560"/>
                      <a:pt x="536" y="4155"/>
                    </a:cubicBezTo>
                    <a:lnTo>
                      <a:pt x="536" y="4167"/>
                    </a:lnTo>
                    <a:cubicBezTo>
                      <a:pt x="536" y="4298"/>
                      <a:pt x="560" y="4453"/>
                      <a:pt x="619" y="4572"/>
                    </a:cubicBezTo>
                    <a:lnTo>
                      <a:pt x="715" y="4751"/>
                    </a:lnTo>
                    <a:lnTo>
                      <a:pt x="715" y="5025"/>
                    </a:lnTo>
                    <a:cubicBezTo>
                      <a:pt x="715" y="5465"/>
                      <a:pt x="941" y="5858"/>
                      <a:pt x="1262" y="6096"/>
                    </a:cubicBezTo>
                    <a:lnTo>
                      <a:pt x="1262" y="6334"/>
                    </a:lnTo>
                    <a:cubicBezTo>
                      <a:pt x="1262" y="6370"/>
                      <a:pt x="1250" y="6394"/>
                      <a:pt x="1215" y="6418"/>
                    </a:cubicBezTo>
                    <a:lnTo>
                      <a:pt x="524" y="6608"/>
                    </a:lnTo>
                    <a:cubicBezTo>
                      <a:pt x="226" y="6691"/>
                      <a:pt x="0" y="6977"/>
                      <a:pt x="0" y="7287"/>
                    </a:cubicBezTo>
                    <a:lnTo>
                      <a:pt x="0" y="8692"/>
                    </a:lnTo>
                    <a:cubicBezTo>
                      <a:pt x="0" y="8775"/>
                      <a:pt x="72" y="8858"/>
                      <a:pt x="167" y="8858"/>
                    </a:cubicBezTo>
                    <a:cubicBezTo>
                      <a:pt x="250" y="8858"/>
                      <a:pt x="322" y="8775"/>
                      <a:pt x="322" y="8692"/>
                    </a:cubicBezTo>
                    <a:lnTo>
                      <a:pt x="322" y="7287"/>
                    </a:lnTo>
                    <a:cubicBezTo>
                      <a:pt x="322" y="7132"/>
                      <a:pt x="441" y="6977"/>
                      <a:pt x="596" y="6930"/>
                    </a:cubicBezTo>
                    <a:lnTo>
                      <a:pt x="1298" y="6739"/>
                    </a:lnTo>
                    <a:cubicBezTo>
                      <a:pt x="1322" y="6739"/>
                      <a:pt x="1334" y="6727"/>
                      <a:pt x="1369" y="6715"/>
                    </a:cubicBezTo>
                    <a:lnTo>
                      <a:pt x="1798" y="7144"/>
                    </a:lnTo>
                    <a:lnTo>
                      <a:pt x="1798" y="8704"/>
                    </a:lnTo>
                    <a:cubicBezTo>
                      <a:pt x="1798" y="8799"/>
                      <a:pt x="1870" y="8870"/>
                      <a:pt x="1965" y="8870"/>
                    </a:cubicBezTo>
                    <a:cubicBezTo>
                      <a:pt x="2048" y="8870"/>
                      <a:pt x="2131" y="8799"/>
                      <a:pt x="2131" y="8704"/>
                    </a:cubicBezTo>
                    <a:lnTo>
                      <a:pt x="2131" y="7144"/>
                    </a:lnTo>
                    <a:lnTo>
                      <a:pt x="2560" y="6715"/>
                    </a:lnTo>
                    <a:cubicBezTo>
                      <a:pt x="2620" y="6739"/>
                      <a:pt x="2679" y="6751"/>
                      <a:pt x="2727" y="6775"/>
                    </a:cubicBezTo>
                    <a:lnTo>
                      <a:pt x="2905" y="6811"/>
                    </a:lnTo>
                    <a:cubicBezTo>
                      <a:pt x="2667" y="6977"/>
                      <a:pt x="2524" y="7251"/>
                      <a:pt x="2524" y="7549"/>
                    </a:cubicBezTo>
                    <a:lnTo>
                      <a:pt x="2524" y="8704"/>
                    </a:lnTo>
                    <a:cubicBezTo>
                      <a:pt x="2524" y="8799"/>
                      <a:pt x="2608" y="8870"/>
                      <a:pt x="2691" y="8870"/>
                    </a:cubicBezTo>
                    <a:cubicBezTo>
                      <a:pt x="2786" y="8870"/>
                      <a:pt x="2858" y="8799"/>
                      <a:pt x="2858" y="8704"/>
                    </a:cubicBezTo>
                    <a:lnTo>
                      <a:pt x="2858" y="7549"/>
                    </a:lnTo>
                    <a:cubicBezTo>
                      <a:pt x="2858" y="7322"/>
                      <a:pt x="2989" y="7132"/>
                      <a:pt x="3179" y="7037"/>
                    </a:cubicBezTo>
                    <a:lnTo>
                      <a:pt x="4156" y="6608"/>
                    </a:lnTo>
                    <a:cubicBezTo>
                      <a:pt x="4453" y="7215"/>
                      <a:pt x="5072" y="7608"/>
                      <a:pt x="5763" y="7608"/>
                    </a:cubicBezTo>
                    <a:cubicBezTo>
                      <a:pt x="6442" y="7608"/>
                      <a:pt x="7073" y="7215"/>
                      <a:pt x="7370" y="6608"/>
                    </a:cubicBezTo>
                    <a:lnTo>
                      <a:pt x="8335" y="7037"/>
                    </a:lnTo>
                    <a:cubicBezTo>
                      <a:pt x="8537" y="7132"/>
                      <a:pt x="8656" y="7322"/>
                      <a:pt x="8656" y="7549"/>
                    </a:cubicBezTo>
                    <a:lnTo>
                      <a:pt x="8656" y="8704"/>
                    </a:lnTo>
                    <a:cubicBezTo>
                      <a:pt x="8656" y="8799"/>
                      <a:pt x="8739" y="8870"/>
                      <a:pt x="8823" y="8870"/>
                    </a:cubicBezTo>
                    <a:cubicBezTo>
                      <a:pt x="8918" y="8870"/>
                      <a:pt x="8989" y="8799"/>
                      <a:pt x="8989" y="8704"/>
                    </a:cubicBezTo>
                    <a:lnTo>
                      <a:pt x="8989" y="7549"/>
                    </a:lnTo>
                    <a:cubicBezTo>
                      <a:pt x="8989" y="7322"/>
                      <a:pt x="8918" y="7132"/>
                      <a:pt x="8775" y="6965"/>
                    </a:cubicBezTo>
                    <a:lnTo>
                      <a:pt x="9049" y="6834"/>
                    </a:lnTo>
                    <a:lnTo>
                      <a:pt x="9240" y="7025"/>
                    </a:lnTo>
                    <a:cubicBezTo>
                      <a:pt x="9370" y="7156"/>
                      <a:pt x="9549" y="7215"/>
                      <a:pt x="9728" y="7215"/>
                    </a:cubicBezTo>
                    <a:cubicBezTo>
                      <a:pt x="9906" y="7215"/>
                      <a:pt x="10085" y="7156"/>
                      <a:pt x="10228" y="7025"/>
                    </a:cubicBezTo>
                    <a:lnTo>
                      <a:pt x="10418" y="6834"/>
                    </a:lnTo>
                    <a:lnTo>
                      <a:pt x="10978" y="7108"/>
                    </a:lnTo>
                    <a:cubicBezTo>
                      <a:pt x="11121" y="7168"/>
                      <a:pt x="11192" y="7311"/>
                      <a:pt x="11192" y="7442"/>
                    </a:cubicBezTo>
                    <a:lnTo>
                      <a:pt x="11192" y="8692"/>
                    </a:lnTo>
                    <a:cubicBezTo>
                      <a:pt x="11192" y="8775"/>
                      <a:pt x="11264" y="8858"/>
                      <a:pt x="11359" y="8858"/>
                    </a:cubicBezTo>
                    <a:cubicBezTo>
                      <a:pt x="11442" y="8858"/>
                      <a:pt x="11514" y="8775"/>
                      <a:pt x="11514" y="8692"/>
                    </a:cubicBezTo>
                    <a:lnTo>
                      <a:pt x="11514" y="7442"/>
                    </a:lnTo>
                    <a:cubicBezTo>
                      <a:pt x="11537" y="7168"/>
                      <a:pt x="11383" y="6930"/>
                      <a:pt x="11145" y="6799"/>
                    </a:cubicBezTo>
                    <a:lnTo>
                      <a:pt x="10466" y="6453"/>
                    </a:lnTo>
                    <a:lnTo>
                      <a:pt x="10466" y="6441"/>
                    </a:lnTo>
                    <a:lnTo>
                      <a:pt x="10466" y="6096"/>
                    </a:lnTo>
                    <a:cubicBezTo>
                      <a:pt x="10740" y="5906"/>
                      <a:pt x="10942" y="5596"/>
                      <a:pt x="11002" y="5239"/>
                    </a:cubicBezTo>
                    <a:cubicBezTo>
                      <a:pt x="11133" y="5013"/>
                      <a:pt x="11192" y="4775"/>
                      <a:pt x="11192" y="4525"/>
                    </a:cubicBezTo>
                    <a:cubicBezTo>
                      <a:pt x="11192" y="4048"/>
                      <a:pt x="10966" y="3632"/>
                      <a:pt x="10609" y="3382"/>
                    </a:cubicBezTo>
                    <a:cubicBezTo>
                      <a:pt x="10621" y="3298"/>
                      <a:pt x="10644" y="3239"/>
                      <a:pt x="10644" y="3167"/>
                    </a:cubicBezTo>
                    <a:cubicBezTo>
                      <a:pt x="10644" y="2727"/>
                      <a:pt x="10240" y="2369"/>
                      <a:pt x="9751" y="2369"/>
                    </a:cubicBezTo>
                    <a:cubicBezTo>
                      <a:pt x="9251" y="2369"/>
                      <a:pt x="8859" y="2727"/>
                      <a:pt x="8859" y="3167"/>
                    </a:cubicBezTo>
                    <a:cubicBezTo>
                      <a:pt x="8859" y="3239"/>
                      <a:pt x="8870" y="3322"/>
                      <a:pt x="8882" y="3382"/>
                    </a:cubicBezTo>
                    <a:cubicBezTo>
                      <a:pt x="8680" y="3536"/>
                      <a:pt x="8513" y="3751"/>
                      <a:pt x="8406" y="3989"/>
                    </a:cubicBezTo>
                    <a:cubicBezTo>
                      <a:pt x="8358" y="3572"/>
                      <a:pt x="8323" y="3084"/>
                      <a:pt x="8275" y="2512"/>
                    </a:cubicBezTo>
                    <a:cubicBezTo>
                      <a:pt x="8216" y="1774"/>
                      <a:pt x="7942" y="1131"/>
                      <a:pt x="7501" y="679"/>
                    </a:cubicBezTo>
                    <a:cubicBezTo>
                      <a:pt x="7049" y="238"/>
                      <a:pt x="6442" y="0"/>
                      <a:pt x="57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2114800" y="3635440"/>
                <a:ext cx="11045" cy="37941"/>
              </a:xfrm>
              <a:custGeom>
                <a:rect b="b" l="l" r="r" t="t"/>
                <a:pathLst>
                  <a:path extrusionOk="0" h="1192" w="347">
                    <a:moveTo>
                      <a:pt x="167" y="1"/>
                    </a:moveTo>
                    <a:cubicBezTo>
                      <a:pt x="72" y="1"/>
                      <a:pt x="1" y="72"/>
                      <a:pt x="1" y="156"/>
                    </a:cubicBezTo>
                    <a:lnTo>
                      <a:pt x="1" y="1025"/>
                    </a:lnTo>
                    <a:cubicBezTo>
                      <a:pt x="1" y="1108"/>
                      <a:pt x="72" y="1191"/>
                      <a:pt x="167" y="1191"/>
                    </a:cubicBezTo>
                    <a:cubicBezTo>
                      <a:pt x="251" y="1191"/>
                      <a:pt x="322" y="1108"/>
                      <a:pt x="322" y="1025"/>
                    </a:cubicBezTo>
                    <a:lnTo>
                      <a:pt x="322" y="156"/>
                    </a:lnTo>
                    <a:cubicBezTo>
                      <a:pt x="346" y="72"/>
                      <a:pt x="251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7" name="Google Shape;317;p23"/>
          <p:cNvGrpSpPr/>
          <p:nvPr/>
        </p:nvGrpSpPr>
        <p:grpSpPr>
          <a:xfrm>
            <a:off x="7259413" y="3698026"/>
            <a:ext cx="685765" cy="628680"/>
            <a:chOff x="7046725" y="3139983"/>
            <a:chExt cx="752100" cy="752100"/>
          </a:xfrm>
        </p:grpSpPr>
        <p:sp>
          <p:nvSpPr>
            <p:cNvPr id="318" name="Google Shape;318;p23"/>
            <p:cNvSpPr/>
            <p:nvPr/>
          </p:nvSpPr>
          <p:spPr>
            <a:xfrm>
              <a:off x="7046725" y="3139983"/>
              <a:ext cx="752100" cy="752100"/>
            </a:xfrm>
            <a:prstGeom prst="ellipse">
              <a:avLst/>
            </a:prstGeom>
            <a:solidFill>
              <a:srgbClr val="2A28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9" name="Google Shape;31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98166" y="3164552"/>
              <a:ext cx="655446" cy="7026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0" name="Google Shape;320;p23"/>
          <p:cNvGrpSpPr/>
          <p:nvPr/>
        </p:nvGrpSpPr>
        <p:grpSpPr>
          <a:xfrm>
            <a:off x="2916600" y="1740776"/>
            <a:ext cx="4035439" cy="930850"/>
            <a:chOff x="1362375" y="1873451"/>
            <a:chExt cx="4035439" cy="930850"/>
          </a:xfrm>
        </p:grpSpPr>
        <p:pic>
          <p:nvPicPr>
            <p:cNvPr id="321" name="Google Shape;321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62375" y="1993625"/>
              <a:ext cx="68580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82724" y="1873451"/>
              <a:ext cx="930850" cy="93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35538" y="2028838"/>
              <a:ext cx="68580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92800" y="2057425"/>
              <a:ext cx="685800" cy="628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678288" y="1976760"/>
              <a:ext cx="719526" cy="7195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/>
          <p:nvPr>
            <p:ph type="title"/>
          </p:nvPr>
        </p:nvSpPr>
        <p:spPr>
          <a:xfrm>
            <a:off x="3577750" y="663575"/>
            <a:ext cx="524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580FF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Kitabisa sebagai </a:t>
            </a:r>
            <a:r>
              <a:rPr lang="en" sz="3800">
                <a:solidFill>
                  <a:srgbClr val="2A2869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platform </a:t>
            </a:r>
            <a:endParaRPr sz="3800">
              <a:solidFill>
                <a:srgbClr val="2A2869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-3314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80FF"/>
              </a:buClr>
              <a:buSzPct val="100000"/>
              <a:buFont typeface="Nunito ExtraBold"/>
              <a:buAutoNum type="arabicPeriod"/>
            </a:pPr>
            <a:r>
              <a:rPr lang="en" sz="1800">
                <a:solidFill>
                  <a:srgbClr val="3580FF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Menjadi media tambahan dalam </a:t>
            </a:r>
            <a:r>
              <a:rPr i="1" lang="en" sz="1800">
                <a:solidFill>
                  <a:srgbClr val="2A2869"/>
                </a:solidFill>
                <a:highlight>
                  <a:srgbClr val="C9DAF8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link</a:t>
            </a:r>
            <a:r>
              <a:rPr i="1" lang="en" sz="1800">
                <a:solidFill>
                  <a:schemeClr val="dk1"/>
                </a:solidFill>
                <a:highlight>
                  <a:srgbClr val="C9DAF8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 </a:t>
            </a:r>
            <a:r>
              <a:rPr lang="en" sz="1800">
                <a:solidFill>
                  <a:srgbClr val="3580FF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untuk menyebarkan informasi atau mengenalkan program </a:t>
            </a:r>
            <a:endParaRPr sz="1800">
              <a:solidFill>
                <a:srgbClr val="000000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-3314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ct val="100000"/>
              <a:buFont typeface="Nunito ExtraBold"/>
              <a:buAutoNum type="arabicPeriod"/>
            </a:pPr>
            <a:r>
              <a:rPr lang="en" sz="1800">
                <a:solidFill>
                  <a:srgbClr val="2A2869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Mempertemukan lembaga/komunitas dengan </a:t>
            </a:r>
            <a:r>
              <a:rPr i="1" lang="en" sz="1800">
                <a:solidFill>
                  <a:srgbClr val="2A2869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audience</a:t>
            </a:r>
            <a:r>
              <a:rPr lang="en" sz="1800">
                <a:solidFill>
                  <a:srgbClr val="2A2869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-nya </a:t>
            </a:r>
            <a:endParaRPr sz="1800">
              <a:solidFill>
                <a:srgbClr val="2A2869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-3314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80FF"/>
              </a:buClr>
              <a:buSzPct val="100000"/>
              <a:buFont typeface="Nunito ExtraBold"/>
              <a:buAutoNum type="arabicPeriod"/>
            </a:pPr>
            <a:r>
              <a:rPr lang="en" sz="1800">
                <a:solidFill>
                  <a:srgbClr val="3580FF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Membuka potensi kolaborasi </a:t>
            </a:r>
            <a:endParaRPr sz="1800">
              <a:solidFill>
                <a:srgbClr val="3580FF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00" y="589450"/>
            <a:ext cx="3000500" cy="375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/>
          <p:nvPr/>
        </p:nvSpPr>
        <p:spPr>
          <a:xfrm>
            <a:off x="1206050" y="2888350"/>
            <a:ext cx="600900" cy="733800"/>
          </a:xfrm>
          <a:prstGeom prst="ellipse">
            <a:avLst/>
          </a:prstGeom>
          <a:noFill/>
          <a:ln cap="flat" cmpd="sng" w="2857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33" name="Google Shape;333;p24"/>
          <p:cNvGrpSpPr/>
          <p:nvPr/>
        </p:nvGrpSpPr>
        <p:grpSpPr>
          <a:xfrm rot="1204198">
            <a:off x="8601768" y="-178774"/>
            <a:ext cx="786724" cy="785717"/>
            <a:chOff x="12244233" y="12482449"/>
            <a:chExt cx="2366152" cy="2363793"/>
          </a:xfrm>
        </p:grpSpPr>
        <p:sp>
          <p:nvSpPr>
            <p:cNvPr id="334" name="Google Shape;334;p24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p24"/>
          <p:cNvGrpSpPr/>
          <p:nvPr/>
        </p:nvGrpSpPr>
        <p:grpSpPr>
          <a:xfrm rot="1204198">
            <a:off x="-65507" y="4617601"/>
            <a:ext cx="786724" cy="785717"/>
            <a:chOff x="12244233" y="12482449"/>
            <a:chExt cx="2366152" cy="2363793"/>
          </a:xfrm>
        </p:grpSpPr>
        <p:sp>
          <p:nvSpPr>
            <p:cNvPr id="367" name="Google Shape;367;p24"/>
            <p:cNvSpPr/>
            <p:nvPr/>
          </p:nvSpPr>
          <p:spPr>
            <a:xfrm>
              <a:off x="13348260" y="12482449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13763441" y="12568463"/>
              <a:ext cx="181683" cy="160677"/>
            </a:xfrm>
            <a:custGeom>
              <a:rect b="b" l="l" r="r" t="t"/>
              <a:pathLst>
                <a:path extrusionOk="0" h="2180" w="2465">
                  <a:moveTo>
                    <a:pt x="1236" y="1"/>
                  </a:moveTo>
                  <a:cubicBezTo>
                    <a:pt x="799" y="1"/>
                    <a:pt x="393" y="248"/>
                    <a:pt x="224" y="658"/>
                  </a:cubicBezTo>
                  <a:cubicBezTo>
                    <a:pt x="0" y="1234"/>
                    <a:pt x="256" y="1874"/>
                    <a:pt x="800" y="2098"/>
                  </a:cubicBezTo>
                  <a:cubicBezTo>
                    <a:pt x="942" y="2153"/>
                    <a:pt x="1087" y="2179"/>
                    <a:pt x="1229" y="2179"/>
                  </a:cubicBezTo>
                  <a:cubicBezTo>
                    <a:pt x="1666" y="2179"/>
                    <a:pt x="2072" y="1933"/>
                    <a:pt x="2241" y="1522"/>
                  </a:cubicBezTo>
                  <a:cubicBezTo>
                    <a:pt x="2465" y="946"/>
                    <a:pt x="2209" y="306"/>
                    <a:pt x="1665" y="82"/>
                  </a:cubicBezTo>
                  <a:cubicBezTo>
                    <a:pt x="1523" y="27"/>
                    <a:pt x="1378" y="1"/>
                    <a:pt x="123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14126733" y="12812426"/>
              <a:ext cx="174607" cy="160235"/>
            </a:xfrm>
            <a:custGeom>
              <a:rect b="b" l="l" r="r" t="t"/>
              <a:pathLst>
                <a:path extrusionOk="0" h="2174" w="2369">
                  <a:moveTo>
                    <a:pt x="1181" y="1"/>
                  </a:moveTo>
                  <a:cubicBezTo>
                    <a:pt x="910" y="1"/>
                    <a:pt x="636" y="105"/>
                    <a:pt x="416" y="325"/>
                  </a:cubicBezTo>
                  <a:cubicBezTo>
                    <a:pt x="0" y="741"/>
                    <a:pt x="0" y="1413"/>
                    <a:pt x="416" y="1861"/>
                  </a:cubicBezTo>
                  <a:cubicBezTo>
                    <a:pt x="624" y="2069"/>
                    <a:pt x="904" y="2173"/>
                    <a:pt x="1184" y="2173"/>
                  </a:cubicBezTo>
                  <a:cubicBezTo>
                    <a:pt x="1464" y="2173"/>
                    <a:pt x="1745" y="2069"/>
                    <a:pt x="1953" y="1861"/>
                  </a:cubicBezTo>
                  <a:cubicBezTo>
                    <a:pt x="2369" y="1445"/>
                    <a:pt x="2369" y="741"/>
                    <a:pt x="1953" y="325"/>
                  </a:cubicBezTo>
                  <a:cubicBezTo>
                    <a:pt x="1741" y="113"/>
                    <a:pt x="1462" y="1"/>
                    <a:pt x="1181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14360230" y="13175128"/>
              <a:ext cx="181757" cy="162298"/>
            </a:xfrm>
            <a:custGeom>
              <a:rect b="b" l="l" r="r" t="t"/>
              <a:pathLst>
                <a:path extrusionOk="0" h="2202" w="2466">
                  <a:moveTo>
                    <a:pt x="1221" y="0"/>
                  </a:moveTo>
                  <a:cubicBezTo>
                    <a:pt x="1091" y="0"/>
                    <a:pt x="959" y="25"/>
                    <a:pt x="833" y="77"/>
                  </a:cubicBezTo>
                  <a:cubicBezTo>
                    <a:pt x="289" y="301"/>
                    <a:pt x="1" y="941"/>
                    <a:pt x="225" y="1517"/>
                  </a:cubicBezTo>
                  <a:cubicBezTo>
                    <a:pt x="397" y="1935"/>
                    <a:pt x="814" y="2201"/>
                    <a:pt x="1245" y="2201"/>
                  </a:cubicBezTo>
                  <a:cubicBezTo>
                    <a:pt x="1375" y="2201"/>
                    <a:pt x="1507" y="2177"/>
                    <a:pt x="1633" y="2125"/>
                  </a:cubicBezTo>
                  <a:cubicBezTo>
                    <a:pt x="2209" y="1901"/>
                    <a:pt x="2465" y="1261"/>
                    <a:pt x="2241" y="685"/>
                  </a:cubicBezTo>
                  <a:cubicBezTo>
                    <a:pt x="2069" y="267"/>
                    <a:pt x="1652" y="0"/>
                    <a:pt x="1221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14447571" y="13602986"/>
              <a:ext cx="162814" cy="160603"/>
            </a:xfrm>
            <a:custGeom>
              <a:rect b="b" l="l" r="r" t="t"/>
              <a:pathLst>
                <a:path extrusionOk="0" h="2179" w="2209">
                  <a:moveTo>
                    <a:pt x="1120" y="1"/>
                  </a:moveTo>
                  <a:cubicBezTo>
                    <a:pt x="512" y="1"/>
                    <a:pt x="32" y="481"/>
                    <a:pt x="32" y="1089"/>
                  </a:cubicBezTo>
                  <a:cubicBezTo>
                    <a:pt x="0" y="1665"/>
                    <a:pt x="480" y="2177"/>
                    <a:pt x="1088" y="2177"/>
                  </a:cubicBezTo>
                  <a:cubicBezTo>
                    <a:pt x="1107" y="2178"/>
                    <a:pt x="1127" y="2179"/>
                    <a:pt x="1146" y="2179"/>
                  </a:cubicBezTo>
                  <a:cubicBezTo>
                    <a:pt x="1728" y="2179"/>
                    <a:pt x="2208" y="1710"/>
                    <a:pt x="2208" y="1121"/>
                  </a:cubicBezTo>
                  <a:cubicBezTo>
                    <a:pt x="2208" y="513"/>
                    <a:pt x="1728" y="33"/>
                    <a:pt x="1120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14343720" y="14028411"/>
              <a:ext cx="184115" cy="159940"/>
            </a:xfrm>
            <a:custGeom>
              <a:rect b="b" l="l" r="r" t="t"/>
              <a:pathLst>
                <a:path extrusionOk="0" h="2170" w="2498">
                  <a:moveTo>
                    <a:pt x="1267" y="0"/>
                  </a:moveTo>
                  <a:cubicBezTo>
                    <a:pt x="849" y="0"/>
                    <a:pt x="447" y="234"/>
                    <a:pt x="257" y="662"/>
                  </a:cubicBezTo>
                  <a:cubicBezTo>
                    <a:pt x="1" y="1206"/>
                    <a:pt x="257" y="1846"/>
                    <a:pt x="801" y="2070"/>
                  </a:cubicBezTo>
                  <a:cubicBezTo>
                    <a:pt x="945" y="2138"/>
                    <a:pt x="1099" y="2170"/>
                    <a:pt x="1250" y="2170"/>
                  </a:cubicBezTo>
                  <a:cubicBezTo>
                    <a:pt x="1670" y="2170"/>
                    <a:pt x="2077" y="1926"/>
                    <a:pt x="2241" y="1526"/>
                  </a:cubicBezTo>
                  <a:cubicBezTo>
                    <a:pt x="2497" y="982"/>
                    <a:pt x="2241" y="342"/>
                    <a:pt x="1697" y="86"/>
                  </a:cubicBezTo>
                  <a:cubicBezTo>
                    <a:pt x="1557" y="28"/>
                    <a:pt x="1411" y="0"/>
                    <a:pt x="1267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14098430" y="14383227"/>
              <a:ext cx="176966" cy="160529"/>
            </a:xfrm>
            <a:custGeom>
              <a:rect b="b" l="l" r="r" t="t"/>
              <a:pathLst>
                <a:path extrusionOk="0" h="2178" w="2401">
                  <a:moveTo>
                    <a:pt x="1184" y="0"/>
                  </a:moveTo>
                  <a:cubicBezTo>
                    <a:pt x="915" y="0"/>
                    <a:pt x="648" y="97"/>
                    <a:pt x="448" y="297"/>
                  </a:cubicBezTo>
                  <a:cubicBezTo>
                    <a:pt x="0" y="713"/>
                    <a:pt x="0" y="1417"/>
                    <a:pt x="384" y="1833"/>
                  </a:cubicBezTo>
                  <a:cubicBezTo>
                    <a:pt x="600" y="2066"/>
                    <a:pt x="894" y="2177"/>
                    <a:pt x="1189" y="2177"/>
                  </a:cubicBezTo>
                  <a:cubicBezTo>
                    <a:pt x="1463" y="2177"/>
                    <a:pt x="1737" y="2082"/>
                    <a:pt x="1953" y="1897"/>
                  </a:cubicBezTo>
                  <a:cubicBezTo>
                    <a:pt x="2369" y="1481"/>
                    <a:pt x="2401" y="777"/>
                    <a:pt x="1985" y="329"/>
                  </a:cubicBezTo>
                  <a:cubicBezTo>
                    <a:pt x="1768" y="113"/>
                    <a:pt x="1475" y="0"/>
                    <a:pt x="118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13728062" y="14614145"/>
              <a:ext cx="179324" cy="161045"/>
            </a:xfrm>
            <a:custGeom>
              <a:rect b="b" l="l" r="r" t="t"/>
              <a:pathLst>
                <a:path extrusionOk="0" h="2185" w="2433">
                  <a:moveTo>
                    <a:pt x="1230" y="0"/>
                  </a:moveTo>
                  <a:cubicBezTo>
                    <a:pt x="1099" y="0"/>
                    <a:pt x="965" y="25"/>
                    <a:pt x="832" y="76"/>
                  </a:cubicBezTo>
                  <a:cubicBezTo>
                    <a:pt x="256" y="268"/>
                    <a:pt x="0" y="908"/>
                    <a:pt x="192" y="1484"/>
                  </a:cubicBezTo>
                  <a:cubicBezTo>
                    <a:pt x="369" y="1914"/>
                    <a:pt x="786" y="2184"/>
                    <a:pt x="1237" y="2184"/>
                  </a:cubicBezTo>
                  <a:cubicBezTo>
                    <a:pt x="1357" y="2184"/>
                    <a:pt x="1479" y="2165"/>
                    <a:pt x="1600" y="2125"/>
                  </a:cubicBezTo>
                  <a:cubicBezTo>
                    <a:pt x="2177" y="1901"/>
                    <a:pt x="2433" y="1260"/>
                    <a:pt x="2241" y="716"/>
                  </a:cubicBezTo>
                  <a:cubicBezTo>
                    <a:pt x="2068" y="273"/>
                    <a:pt x="1668" y="0"/>
                    <a:pt x="123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13308165" y="14683428"/>
              <a:ext cx="162814" cy="162814"/>
            </a:xfrm>
            <a:custGeom>
              <a:rect b="b" l="l" r="r" t="t"/>
              <a:pathLst>
                <a:path extrusionOk="0" h="2209" w="2209">
                  <a:moveTo>
                    <a:pt x="1120" y="0"/>
                  </a:moveTo>
                  <a:cubicBezTo>
                    <a:pt x="544" y="0"/>
                    <a:pt x="32" y="480"/>
                    <a:pt x="0" y="1057"/>
                  </a:cubicBezTo>
                  <a:cubicBezTo>
                    <a:pt x="0" y="1665"/>
                    <a:pt x="448" y="2177"/>
                    <a:pt x="1056" y="2209"/>
                  </a:cubicBezTo>
                  <a:cubicBezTo>
                    <a:pt x="1664" y="2209"/>
                    <a:pt x="2177" y="1729"/>
                    <a:pt x="2177" y="1153"/>
                  </a:cubicBezTo>
                  <a:cubicBezTo>
                    <a:pt x="2209" y="544"/>
                    <a:pt x="1728" y="32"/>
                    <a:pt x="1120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12874042" y="14583631"/>
              <a:ext cx="184115" cy="161488"/>
            </a:xfrm>
            <a:custGeom>
              <a:rect b="b" l="l" r="r" t="t"/>
              <a:pathLst>
                <a:path extrusionOk="0" h="2191" w="2498">
                  <a:moveTo>
                    <a:pt x="1229" y="0"/>
                  </a:moveTo>
                  <a:cubicBezTo>
                    <a:pt x="825" y="0"/>
                    <a:pt x="441" y="226"/>
                    <a:pt x="257" y="618"/>
                  </a:cubicBezTo>
                  <a:cubicBezTo>
                    <a:pt x="1" y="1194"/>
                    <a:pt x="257" y="1834"/>
                    <a:pt x="801" y="2091"/>
                  </a:cubicBezTo>
                  <a:cubicBezTo>
                    <a:pt x="946" y="2158"/>
                    <a:pt x="1097" y="2190"/>
                    <a:pt x="1246" y="2190"/>
                  </a:cubicBezTo>
                  <a:cubicBezTo>
                    <a:pt x="1658" y="2190"/>
                    <a:pt x="2053" y="1946"/>
                    <a:pt x="2241" y="1546"/>
                  </a:cubicBezTo>
                  <a:cubicBezTo>
                    <a:pt x="2497" y="1002"/>
                    <a:pt x="2241" y="362"/>
                    <a:pt x="1697" y="106"/>
                  </a:cubicBezTo>
                  <a:cubicBezTo>
                    <a:pt x="1545" y="35"/>
                    <a:pt x="1385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12524976" y="14326843"/>
              <a:ext cx="179324" cy="161193"/>
            </a:xfrm>
            <a:custGeom>
              <a:rect b="b" l="l" r="r" t="t"/>
              <a:pathLst>
                <a:path extrusionOk="0" h="2187" w="2433">
                  <a:moveTo>
                    <a:pt x="1226" y="0"/>
                  </a:moveTo>
                  <a:cubicBezTo>
                    <a:pt x="961" y="0"/>
                    <a:pt x="692" y="97"/>
                    <a:pt x="480" y="294"/>
                  </a:cubicBezTo>
                  <a:cubicBezTo>
                    <a:pt x="32" y="710"/>
                    <a:pt x="0" y="1382"/>
                    <a:pt x="416" y="1830"/>
                  </a:cubicBezTo>
                  <a:cubicBezTo>
                    <a:pt x="636" y="2066"/>
                    <a:pt x="927" y="2187"/>
                    <a:pt x="1218" y="2187"/>
                  </a:cubicBezTo>
                  <a:cubicBezTo>
                    <a:pt x="1479" y="2187"/>
                    <a:pt x="1741" y="2090"/>
                    <a:pt x="1952" y="1894"/>
                  </a:cubicBezTo>
                  <a:cubicBezTo>
                    <a:pt x="2401" y="1478"/>
                    <a:pt x="2433" y="806"/>
                    <a:pt x="2016" y="358"/>
                  </a:cubicBezTo>
                  <a:cubicBezTo>
                    <a:pt x="1814" y="121"/>
                    <a:pt x="1522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12300839" y="13954854"/>
              <a:ext cx="181683" cy="159792"/>
            </a:xfrm>
            <a:custGeom>
              <a:rect b="b" l="l" r="r" t="t"/>
              <a:pathLst>
                <a:path extrusionOk="0" h="2168" w="2465">
                  <a:moveTo>
                    <a:pt x="1226" y="0"/>
                  </a:moveTo>
                  <a:cubicBezTo>
                    <a:pt x="1107" y="0"/>
                    <a:pt x="985" y="19"/>
                    <a:pt x="865" y="60"/>
                  </a:cubicBezTo>
                  <a:cubicBezTo>
                    <a:pt x="289" y="252"/>
                    <a:pt x="1" y="892"/>
                    <a:pt x="193" y="1468"/>
                  </a:cubicBezTo>
                  <a:cubicBezTo>
                    <a:pt x="344" y="1897"/>
                    <a:pt x="775" y="2167"/>
                    <a:pt x="1234" y="2167"/>
                  </a:cubicBezTo>
                  <a:cubicBezTo>
                    <a:pt x="1356" y="2167"/>
                    <a:pt x="1480" y="2148"/>
                    <a:pt x="1601" y="2108"/>
                  </a:cubicBezTo>
                  <a:cubicBezTo>
                    <a:pt x="2145" y="1916"/>
                    <a:pt x="2465" y="1276"/>
                    <a:pt x="2241" y="732"/>
                  </a:cubicBezTo>
                  <a:cubicBezTo>
                    <a:pt x="2089" y="276"/>
                    <a:pt x="1677" y="0"/>
                    <a:pt x="1226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12244233" y="13525006"/>
              <a:ext cx="167531" cy="160751"/>
            </a:xfrm>
            <a:custGeom>
              <a:rect b="b" l="l" r="r" t="t"/>
              <a:pathLst>
                <a:path extrusionOk="0" h="2181" w="2273">
                  <a:moveTo>
                    <a:pt x="1155" y="1"/>
                  </a:moveTo>
                  <a:cubicBezTo>
                    <a:pt x="575" y="1"/>
                    <a:pt x="95" y="439"/>
                    <a:pt x="64" y="1027"/>
                  </a:cubicBezTo>
                  <a:cubicBezTo>
                    <a:pt x="0" y="1635"/>
                    <a:pt x="480" y="2147"/>
                    <a:pt x="1089" y="2179"/>
                  </a:cubicBezTo>
                  <a:cubicBezTo>
                    <a:pt x="1109" y="2180"/>
                    <a:pt x="1129" y="2180"/>
                    <a:pt x="1150" y="2180"/>
                  </a:cubicBezTo>
                  <a:cubicBezTo>
                    <a:pt x="1731" y="2180"/>
                    <a:pt x="2210" y="1742"/>
                    <a:pt x="2241" y="1155"/>
                  </a:cubicBezTo>
                  <a:cubicBezTo>
                    <a:pt x="2273" y="547"/>
                    <a:pt x="1793" y="34"/>
                    <a:pt x="1217" y="2"/>
                  </a:cubicBezTo>
                  <a:cubicBezTo>
                    <a:pt x="1196" y="1"/>
                    <a:pt x="1176" y="1"/>
                    <a:pt x="115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12345651" y="13104519"/>
              <a:ext cx="184115" cy="159571"/>
            </a:xfrm>
            <a:custGeom>
              <a:rect b="b" l="l" r="r" t="t"/>
              <a:pathLst>
                <a:path extrusionOk="0" h="2165" w="2498">
                  <a:moveTo>
                    <a:pt x="1254" y="1"/>
                  </a:moveTo>
                  <a:cubicBezTo>
                    <a:pt x="841" y="1"/>
                    <a:pt x="441" y="227"/>
                    <a:pt x="257" y="618"/>
                  </a:cubicBezTo>
                  <a:cubicBezTo>
                    <a:pt x="1" y="1163"/>
                    <a:pt x="225" y="1803"/>
                    <a:pt x="769" y="2059"/>
                  </a:cubicBezTo>
                  <a:cubicBezTo>
                    <a:pt x="921" y="2130"/>
                    <a:pt x="1081" y="2164"/>
                    <a:pt x="1237" y="2164"/>
                  </a:cubicBezTo>
                  <a:cubicBezTo>
                    <a:pt x="1641" y="2164"/>
                    <a:pt x="2025" y="1939"/>
                    <a:pt x="2209" y="1547"/>
                  </a:cubicBezTo>
                  <a:cubicBezTo>
                    <a:pt x="2497" y="1003"/>
                    <a:pt x="2241" y="362"/>
                    <a:pt x="1729" y="106"/>
                  </a:cubicBezTo>
                  <a:cubicBezTo>
                    <a:pt x="1577" y="35"/>
                    <a:pt x="1415" y="1"/>
                    <a:pt x="1254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12609884" y="12757737"/>
              <a:ext cx="179324" cy="160529"/>
            </a:xfrm>
            <a:custGeom>
              <a:rect b="b" l="l" r="r" t="t"/>
              <a:pathLst>
                <a:path extrusionOk="0" h="2178" w="2433">
                  <a:moveTo>
                    <a:pt x="1229" y="1"/>
                  </a:moveTo>
                  <a:cubicBezTo>
                    <a:pt x="974" y="1"/>
                    <a:pt x="719" y="89"/>
                    <a:pt x="512" y="267"/>
                  </a:cubicBezTo>
                  <a:cubicBezTo>
                    <a:pt x="32" y="683"/>
                    <a:pt x="0" y="1355"/>
                    <a:pt x="384" y="1803"/>
                  </a:cubicBezTo>
                  <a:cubicBezTo>
                    <a:pt x="612" y="2048"/>
                    <a:pt x="925" y="2178"/>
                    <a:pt x="1235" y="2178"/>
                  </a:cubicBezTo>
                  <a:cubicBezTo>
                    <a:pt x="1493" y="2178"/>
                    <a:pt x="1749" y="2088"/>
                    <a:pt x="1953" y="1899"/>
                  </a:cubicBezTo>
                  <a:cubicBezTo>
                    <a:pt x="2401" y="1515"/>
                    <a:pt x="2433" y="811"/>
                    <a:pt x="2049" y="363"/>
                  </a:cubicBezTo>
                  <a:cubicBezTo>
                    <a:pt x="1825" y="121"/>
                    <a:pt x="1526" y="1"/>
                    <a:pt x="122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12923646" y="12561755"/>
              <a:ext cx="184041" cy="162298"/>
            </a:xfrm>
            <a:custGeom>
              <a:rect b="b" l="l" r="r" t="t"/>
              <a:pathLst>
                <a:path extrusionOk="0" h="2202" w="2497">
                  <a:moveTo>
                    <a:pt x="1238" y="1"/>
                  </a:moveTo>
                  <a:cubicBezTo>
                    <a:pt x="1103" y="1"/>
                    <a:pt x="966" y="25"/>
                    <a:pt x="832" y="77"/>
                  </a:cubicBezTo>
                  <a:cubicBezTo>
                    <a:pt x="288" y="333"/>
                    <a:pt x="0" y="941"/>
                    <a:pt x="224" y="1517"/>
                  </a:cubicBezTo>
                  <a:cubicBezTo>
                    <a:pt x="421" y="1935"/>
                    <a:pt x="825" y="2202"/>
                    <a:pt x="1263" y="2202"/>
                  </a:cubicBezTo>
                  <a:cubicBezTo>
                    <a:pt x="1395" y="2202"/>
                    <a:pt x="1531" y="2177"/>
                    <a:pt x="1664" y="2125"/>
                  </a:cubicBezTo>
                  <a:cubicBezTo>
                    <a:pt x="2209" y="1901"/>
                    <a:pt x="2497" y="1261"/>
                    <a:pt x="2273" y="685"/>
                  </a:cubicBezTo>
                  <a:cubicBezTo>
                    <a:pt x="2101" y="267"/>
                    <a:pt x="1683" y="1"/>
                    <a:pt x="123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13348260" y="12859892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13746931" y="12986812"/>
              <a:ext cx="181683" cy="161488"/>
            </a:xfrm>
            <a:custGeom>
              <a:rect b="b" l="l" r="r" t="t"/>
              <a:pathLst>
                <a:path extrusionOk="0" h="2191" w="2465">
                  <a:moveTo>
                    <a:pt x="1228" y="0"/>
                  </a:moveTo>
                  <a:cubicBezTo>
                    <a:pt x="879" y="0"/>
                    <a:pt x="538" y="170"/>
                    <a:pt x="320" y="487"/>
                  </a:cubicBezTo>
                  <a:cubicBezTo>
                    <a:pt x="0" y="967"/>
                    <a:pt x="128" y="1639"/>
                    <a:pt x="608" y="1991"/>
                  </a:cubicBezTo>
                  <a:cubicBezTo>
                    <a:pt x="804" y="2126"/>
                    <a:pt x="1022" y="2190"/>
                    <a:pt x="1237" y="2190"/>
                  </a:cubicBezTo>
                  <a:cubicBezTo>
                    <a:pt x="1586" y="2190"/>
                    <a:pt x="1927" y="2020"/>
                    <a:pt x="2145" y="1703"/>
                  </a:cubicBezTo>
                  <a:cubicBezTo>
                    <a:pt x="2465" y="1223"/>
                    <a:pt x="2337" y="519"/>
                    <a:pt x="1857" y="199"/>
                  </a:cubicBezTo>
                  <a:cubicBezTo>
                    <a:pt x="1661" y="65"/>
                    <a:pt x="1443" y="0"/>
                    <a:pt x="122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14013448" y="13323718"/>
              <a:ext cx="181757" cy="159940"/>
            </a:xfrm>
            <a:custGeom>
              <a:rect b="b" l="l" r="r" t="t"/>
              <a:pathLst>
                <a:path extrusionOk="0" h="2170" w="2466">
                  <a:moveTo>
                    <a:pt x="1234" y="0"/>
                  </a:moveTo>
                  <a:cubicBezTo>
                    <a:pt x="1102" y="0"/>
                    <a:pt x="967" y="25"/>
                    <a:pt x="833" y="77"/>
                  </a:cubicBezTo>
                  <a:cubicBezTo>
                    <a:pt x="289" y="269"/>
                    <a:pt x="1" y="909"/>
                    <a:pt x="225" y="1485"/>
                  </a:cubicBezTo>
                  <a:cubicBezTo>
                    <a:pt x="372" y="1903"/>
                    <a:pt x="784" y="2170"/>
                    <a:pt x="1228" y="2170"/>
                  </a:cubicBezTo>
                  <a:cubicBezTo>
                    <a:pt x="1362" y="2170"/>
                    <a:pt x="1499" y="2145"/>
                    <a:pt x="1633" y="2093"/>
                  </a:cubicBezTo>
                  <a:cubicBezTo>
                    <a:pt x="2177" y="1869"/>
                    <a:pt x="2465" y="1261"/>
                    <a:pt x="2241" y="685"/>
                  </a:cubicBezTo>
                  <a:cubicBezTo>
                    <a:pt x="2069" y="267"/>
                    <a:pt x="1671" y="0"/>
                    <a:pt x="1234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14044109" y="13751280"/>
              <a:ext cx="177039" cy="160382"/>
            </a:xfrm>
            <a:custGeom>
              <a:rect b="b" l="l" r="r" t="t"/>
              <a:pathLst>
                <a:path extrusionOk="0" h="2176" w="2402">
                  <a:moveTo>
                    <a:pt x="1195" y="1"/>
                  </a:moveTo>
                  <a:cubicBezTo>
                    <a:pt x="698" y="1"/>
                    <a:pt x="269" y="350"/>
                    <a:pt x="161" y="837"/>
                  </a:cubicBezTo>
                  <a:cubicBezTo>
                    <a:pt x="1" y="1413"/>
                    <a:pt x="385" y="2021"/>
                    <a:pt x="961" y="2149"/>
                  </a:cubicBezTo>
                  <a:cubicBezTo>
                    <a:pt x="1041" y="2167"/>
                    <a:pt x="1121" y="2176"/>
                    <a:pt x="1199" y="2176"/>
                  </a:cubicBezTo>
                  <a:cubicBezTo>
                    <a:pt x="1689" y="2176"/>
                    <a:pt x="2136" y="1846"/>
                    <a:pt x="2273" y="1349"/>
                  </a:cubicBezTo>
                  <a:cubicBezTo>
                    <a:pt x="2401" y="773"/>
                    <a:pt x="2049" y="165"/>
                    <a:pt x="1473" y="37"/>
                  </a:cubicBezTo>
                  <a:cubicBezTo>
                    <a:pt x="1379" y="12"/>
                    <a:pt x="1286" y="1"/>
                    <a:pt x="1195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13824763" y="14121280"/>
              <a:ext cx="179324" cy="159571"/>
            </a:xfrm>
            <a:custGeom>
              <a:rect b="b" l="l" r="r" t="t"/>
              <a:pathLst>
                <a:path extrusionOk="0" h="2165" w="2433">
                  <a:moveTo>
                    <a:pt x="1208" y="0"/>
                  </a:moveTo>
                  <a:cubicBezTo>
                    <a:pt x="949" y="0"/>
                    <a:pt x="687" y="89"/>
                    <a:pt x="481" y="266"/>
                  </a:cubicBezTo>
                  <a:cubicBezTo>
                    <a:pt x="32" y="682"/>
                    <a:pt x="0" y="1354"/>
                    <a:pt x="417" y="1802"/>
                  </a:cubicBezTo>
                  <a:cubicBezTo>
                    <a:pt x="641" y="2044"/>
                    <a:pt x="939" y="2164"/>
                    <a:pt x="1236" y="2164"/>
                  </a:cubicBezTo>
                  <a:cubicBezTo>
                    <a:pt x="1491" y="2164"/>
                    <a:pt x="1746" y="2076"/>
                    <a:pt x="1953" y="1898"/>
                  </a:cubicBezTo>
                  <a:cubicBezTo>
                    <a:pt x="2401" y="1482"/>
                    <a:pt x="2433" y="778"/>
                    <a:pt x="2017" y="362"/>
                  </a:cubicBezTo>
                  <a:cubicBezTo>
                    <a:pt x="1810" y="121"/>
                    <a:pt x="1510" y="0"/>
                    <a:pt x="120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13440244" y="14300751"/>
              <a:ext cx="169890" cy="161488"/>
            </a:xfrm>
            <a:custGeom>
              <a:rect b="b" l="l" r="r" t="t"/>
              <a:pathLst>
                <a:path extrusionOk="0" h="2191" w="2305">
                  <a:moveTo>
                    <a:pt x="1142" y="1"/>
                  </a:moveTo>
                  <a:cubicBezTo>
                    <a:pt x="1103" y="1"/>
                    <a:pt x="1064" y="3"/>
                    <a:pt x="1025" y="7"/>
                  </a:cubicBezTo>
                  <a:cubicBezTo>
                    <a:pt x="417" y="103"/>
                    <a:pt x="0" y="648"/>
                    <a:pt x="96" y="1256"/>
                  </a:cubicBezTo>
                  <a:cubicBezTo>
                    <a:pt x="156" y="1792"/>
                    <a:pt x="633" y="2190"/>
                    <a:pt x="1189" y="2190"/>
                  </a:cubicBezTo>
                  <a:cubicBezTo>
                    <a:pt x="1230" y="2190"/>
                    <a:pt x="1271" y="2188"/>
                    <a:pt x="1313" y="2184"/>
                  </a:cubicBezTo>
                  <a:cubicBezTo>
                    <a:pt x="1921" y="2088"/>
                    <a:pt x="2305" y="1544"/>
                    <a:pt x="2241" y="936"/>
                  </a:cubicBezTo>
                  <a:cubicBezTo>
                    <a:pt x="2151" y="399"/>
                    <a:pt x="1673" y="1"/>
                    <a:pt x="1142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13010913" y="14230658"/>
              <a:ext cx="184041" cy="161045"/>
            </a:xfrm>
            <a:custGeom>
              <a:rect b="b" l="l" r="r" t="t"/>
              <a:pathLst>
                <a:path extrusionOk="0" h="2185" w="2497">
                  <a:moveTo>
                    <a:pt x="1229" y="0"/>
                  </a:moveTo>
                  <a:cubicBezTo>
                    <a:pt x="834" y="0"/>
                    <a:pt x="459" y="224"/>
                    <a:pt x="256" y="606"/>
                  </a:cubicBezTo>
                  <a:cubicBezTo>
                    <a:pt x="0" y="1150"/>
                    <a:pt x="224" y="1791"/>
                    <a:pt x="768" y="2079"/>
                  </a:cubicBezTo>
                  <a:cubicBezTo>
                    <a:pt x="912" y="2150"/>
                    <a:pt x="1067" y="2184"/>
                    <a:pt x="1223" y="2184"/>
                  </a:cubicBezTo>
                  <a:cubicBezTo>
                    <a:pt x="1624" y="2184"/>
                    <a:pt x="2024" y="1958"/>
                    <a:pt x="2209" y="1567"/>
                  </a:cubicBezTo>
                  <a:cubicBezTo>
                    <a:pt x="2497" y="1054"/>
                    <a:pt x="2273" y="382"/>
                    <a:pt x="1729" y="126"/>
                  </a:cubicBezTo>
                  <a:cubicBezTo>
                    <a:pt x="1567" y="40"/>
                    <a:pt x="1396" y="0"/>
                    <a:pt x="1229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12701868" y="13932890"/>
              <a:ext cx="184115" cy="161267"/>
            </a:xfrm>
            <a:custGeom>
              <a:rect b="b" l="l" r="r" t="t"/>
              <a:pathLst>
                <a:path extrusionOk="0" h="2188" w="2498">
                  <a:moveTo>
                    <a:pt x="1248" y="0"/>
                  </a:moveTo>
                  <a:cubicBezTo>
                    <a:pt x="1073" y="0"/>
                    <a:pt x="897" y="43"/>
                    <a:pt x="737" y="133"/>
                  </a:cubicBezTo>
                  <a:cubicBezTo>
                    <a:pt x="193" y="422"/>
                    <a:pt x="1" y="1094"/>
                    <a:pt x="289" y="1606"/>
                  </a:cubicBezTo>
                  <a:cubicBezTo>
                    <a:pt x="486" y="1980"/>
                    <a:pt x="866" y="2187"/>
                    <a:pt x="1250" y="2187"/>
                  </a:cubicBezTo>
                  <a:cubicBezTo>
                    <a:pt x="1425" y="2187"/>
                    <a:pt x="1601" y="2144"/>
                    <a:pt x="1761" y="2054"/>
                  </a:cubicBezTo>
                  <a:cubicBezTo>
                    <a:pt x="2305" y="1766"/>
                    <a:pt x="2497" y="1094"/>
                    <a:pt x="2209" y="582"/>
                  </a:cubicBezTo>
                  <a:cubicBezTo>
                    <a:pt x="2011" y="208"/>
                    <a:pt x="1632" y="0"/>
                    <a:pt x="124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12624035" y="13586476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65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12690075" y="13256278"/>
              <a:ext cx="184041" cy="160308"/>
            </a:xfrm>
            <a:custGeom>
              <a:rect b="b" l="l" r="r" t="t"/>
              <a:pathLst>
                <a:path extrusionOk="0" h="2175" w="2497">
                  <a:moveTo>
                    <a:pt x="1256" y="1"/>
                  </a:moveTo>
                  <a:cubicBezTo>
                    <a:pt x="863" y="1"/>
                    <a:pt x="490" y="218"/>
                    <a:pt x="289" y="576"/>
                  </a:cubicBezTo>
                  <a:cubicBezTo>
                    <a:pt x="1" y="1120"/>
                    <a:pt x="225" y="1792"/>
                    <a:pt x="769" y="2048"/>
                  </a:cubicBezTo>
                  <a:cubicBezTo>
                    <a:pt x="931" y="2134"/>
                    <a:pt x="1101" y="2174"/>
                    <a:pt x="1269" y="2174"/>
                  </a:cubicBezTo>
                  <a:cubicBezTo>
                    <a:pt x="1663" y="2174"/>
                    <a:pt x="2039" y="1950"/>
                    <a:pt x="2241" y="1568"/>
                  </a:cubicBezTo>
                  <a:cubicBezTo>
                    <a:pt x="2497" y="1056"/>
                    <a:pt x="2273" y="384"/>
                    <a:pt x="1761" y="128"/>
                  </a:cubicBezTo>
                  <a:cubicBezTo>
                    <a:pt x="1597" y="4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12935439" y="12985043"/>
              <a:ext cx="181683" cy="161414"/>
            </a:xfrm>
            <a:custGeom>
              <a:rect b="b" l="l" r="r" t="t"/>
              <a:pathLst>
                <a:path extrusionOk="0" h="2190" w="2465">
                  <a:moveTo>
                    <a:pt x="1217" y="1"/>
                  </a:moveTo>
                  <a:cubicBezTo>
                    <a:pt x="1008" y="1"/>
                    <a:pt x="797" y="61"/>
                    <a:pt x="608" y="191"/>
                  </a:cubicBezTo>
                  <a:cubicBezTo>
                    <a:pt x="128" y="511"/>
                    <a:pt x="0" y="1215"/>
                    <a:pt x="320" y="1695"/>
                  </a:cubicBezTo>
                  <a:cubicBezTo>
                    <a:pt x="543" y="2020"/>
                    <a:pt x="894" y="2190"/>
                    <a:pt x="1244" y="2190"/>
                  </a:cubicBezTo>
                  <a:cubicBezTo>
                    <a:pt x="1447" y="2190"/>
                    <a:pt x="1648" y="2133"/>
                    <a:pt x="1824" y="2015"/>
                  </a:cubicBezTo>
                  <a:cubicBezTo>
                    <a:pt x="2337" y="1663"/>
                    <a:pt x="2465" y="991"/>
                    <a:pt x="2145" y="479"/>
                  </a:cubicBezTo>
                  <a:cubicBezTo>
                    <a:pt x="1923" y="176"/>
                    <a:pt x="1573" y="1"/>
                    <a:pt x="1217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13348260" y="13237335"/>
              <a:ext cx="160456" cy="160529"/>
            </a:xfrm>
            <a:custGeom>
              <a:rect b="b" l="l" r="r" t="t"/>
              <a:pathLst>
                <a:path extrusionOk="0" h="2178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13001478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9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9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9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13348260" y="13930900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0"/>
                  </a:moveTo>
                  <a:cubicBezTo>
                    <a:pt x="480" y="0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0"/>
                    <a:pt x="1088" y="0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3695042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6" y="2177"/>
                    <a:pt x="2177" y="1697"/>
                    <a:pt x="2177" y="1089"/>
                  </a:cubicBezTo>
                  <a:cubicBezTo>
                    <a:pt x="2177" y="481"/>
                    <a:pt x="1696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13348260" y="13584117"/>
              <a:ext cx="160456" cy="160456"/>
            </a:xfrm>
            <a:custGeom>
              <a:rect b="b" l="l" r="r" t="t"/>
              <a:pathLst>
                <a:path extrusionOk="0" h="2177" w="2177">
                  <a:moveTo>
                    <a:pt x="1088" y="1"/>
                  </a:moveTo>
                  <a:cubicBezTo>
                    <a:pt x="480" y="1"/>
                    <a:pt x="0" y="481"/>
                    <a:pt x="0" y="1089"/>
                  </a:cubicBezTo>
                  <a:cubicBezTo>
                    <a:pt x="0" y="1697"/>
                    <a:pt x="480" y="2177"/>
                    <a:pt x="1088" y="2177"/>
                  </a:cubicBezTo>
                  <a:cubicBezTo>
                    <a:pt x="1697" y="2177"/>
                    <a:pt x="2177" y="1697"/>
                    <a:pt x="2177" y="1089"/>
                  </a:cubicBezTo>
                  <a:cubicBezTo>
                    <a:pt x="2177" y="481"/>
                    <a:pt x="1697" y="1"/>
                    <a:pt x="1088" y="1"/>
                  </a:cubicBezTo>
                  <a:close/>
                </a:path>
              </a:pathLst>
            </a:custGeom>
            <a:solidFill>
              <a:srgbClr val="FF5F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250" y="2053341"/>
            <a:ext cx="1176650" cy="11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663" y="2092766"/>
            <a:ext cx="1177524" cy="117752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5"/>
          <p:cNvSpPr txBox="1"/>
          <p:nvPr>
            <p:ph type="title"/>
          </p:nvPr>
        </p:nvSpPr>
        <p:spPr>
          <a:xfrm>
            <a:off x="1514501" y="606275"/>
            <a:ext cx="52419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solidFill>
                  <a:srgbClr val="2A2869"/>
                </a:solidFill>
              </a:rPr>
              <a:t>Bentuk Kerjasama</a:t>
            </a:r>
            <a:endParaRPr sz="2620">
              <a:solidFill>
                <a:srgbClr val="2A2869"/>
              </a:solidFill>
            </a:endParaRPr>
          </a:p>
        </p:txBody>
      </p:sp>
      <p:sp>
        <p:nvSpPr>
          <p:cNvPr id="406" name="Google Shape;406;p25"/>
          <p:cNvSpPr/>
          <p:nvPr/>
        </p:nvSpPr>
        <p:spPr>
          <a:xfrm>
            <a:off x="1763881" y="1446592"/>
            <a:ext cx="1863600" cy="438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5"/>
          <p:cNvSpPr txBox="1"/>
          <p:nvPr>
            <p:ph idx="1" type="subTitle"/>
          </p:nvPr>
        </p:nvSpPr>
        <p:spPr>
          <a:xfrm>
            <a:off x="1764031" y="1495100"/>
            <a:ext cx="1863600" cy="2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SzPts val="770"/>
              <a:buNone/>
            </a:pPr>
            <a:r>
              <a:rPr b="1" lang="en" sz="104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Kolaborasi Program</a:t>
            </a:r>
            <a:endParaRPr b="1" sz="104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08" name="Google Shape;408;p25"/>
          <p:cNvSpPr/>
          <p:nvPr/>
        </p:nvSpPr>
        <p:spPr>
          <a:xfrm>
            <a:off x="4171038" y="1446625"/>
            <a:ext cx="1863600" cy="438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5"/>
          <p:cNvSpPr txBox="1"/>
          <p:nvPr>
            <p:ph idx="4294967295" type="body"/>
          </p:nvPr>
        </p:nvSpPr>
        <p:spPr>
          <a:xfrm>
            <a:off x="6558300" y="1509625"/>
            <a:ext cx="1863600" cy="3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n" sz="104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Galang Dana di Kitabisa</a:t>
            </a:r>
            <a:endParaRPr b="1" sz="104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0" name="Google Shape;410;p25"/>
          <p:cNvSpPr/>
          <p:nvPr/>
        </p:nvSpPr>
        <p:spPr>
          <a:xfrm>
            <a:off x="6503950" y="1446625"/>
            <a:ext cx="1863600" cy="438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358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5"/>
          <p:cNvSpPr txBox="1"/>
          <p:nvPr>
            <p:ph idx="4294967295" type="body"/>
          </p:nvPr>
        </p:nvSpPr>
        <p:spPr>
          <a:xfrm>
            <a:off x="4413263" y="1445425"/>
            <a:ext cx="1362300" cy="3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n" sz="1040">
                <a:solidFill>
                  <a:srgbClr val="3580FF"/>
                </a:solidFill>
                <a:latin typeface="Josefin Sans"/>
                <a:ea typeface="Josefin Sans"/>
                <a:cs typeface="Josefin Sans"/>
                <a:sym typeface="Josefin Sans"/>
              </a:rPr>
              <a:t>Penyaluran Bantuan Sosial</a:t>
            </a:r>
            <a:endParaRPr b="1" sz="1040">
              <a:solidFill>
                <a:srgbClr val="358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2" name="Google Shape;412;p25"/>
          <p:cNvSpPr txBox="1"/>
          <p:nvPr>
            <p:ph idx="4294967295" type="body"/>
          </p:nvPr>
        </p:nvSpPr>
        <p:spPr>
          <a:xfrm>
            <a:off x="1677175" y="3409775"/>
            <a:ext cx="1950300" cy="9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900">
                <a:solidFill>
                  <a:srgbClr val="434343"/>
                </a:solidFill>
              </a:rPr>
              <a:t>Menjadi bagian dalam ekosistem Kitabisa sebagai mitra pelaksana program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b="1" lang="en" sz="900">
                <a:solidFill>
                  <a:srgbClr val="434343"/>
                </a:solidFill>
              </a:rPr>
              <a:t>Voluntrip, kegiatan bersama Brand/Komunitas/Influencers</a:t>
            </a:r>
            <a:endParaRPr b="1" sz="900">
              <a:solidFill>
                <a:srgbClr val="434343"/>
              </a:solidFill>
            </a:endParaRPr>
          </a:p>
        </p:txBody>
      </p:sp>
      <p:sp>
        <p:nvSpPr>
          <p:cNvPr id="413" name="Google Shape;413;p25"/>
          <p:cNvSpPr txBox="1"/>
          <p:nvPr>
            <p:ph idx="4294967295" type="body"/>
          </p:nvPr>
        </p:nvSpPr>
        <p:spPr>
          <a:xfrm>
            <a:off x="6503950" y="3510375"/>
            <a:ext cx="2015400" cy="10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Kitabisa mempromosikan galang dana ke </a:t>
            </a:r>
            <a:r>
              <a:rPr b="1"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b="1" lang="en" sz="900">
                <a:solidFill>
                  <a:srgbClr val="434343"/>
                </a:solidFill>
              </a:rPr>
              <a:t>ebih dari tujuh juta pengguna aplikasi Kitabisa</a:t>
            </a:r>
            <a:endParaRPr b="1" sz="9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i="1" lang="en" sz="900">
                <a:solidFill>
                  <a:srgbClr val="434343"/>
                </a:solidFill>
              </a:rPr>
              <a:t>Newsletter, Push Notif, Ads</a:t>
            </a:r>
            <a:endParaRPr i="1" sz="90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514"/>
              <a:buNone/>
            </a:pPr>
            <a:r>
              <a:t/>
            </a:r>
            <a:endParaRPr sz="9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4" name="Google Shape;414;p25"/>
          <p:cNvSpPr txBox="1"/>
          <p:nvPr>
            <p:ph idx="4294967295" type="body"/>
          </p:nvPr>
        </p:nvSpPr>
        <p:spPr>
          <a:xfrm>
            <a:off x="4397075" y="3441000"/>
            <a:ext cx="13947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Kitabisa </a:t>
            </a:r>
            <a:r>
              <a:rPr b="1"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menyalurkan</a:t>
            </a:r>
            <a:r>
              <a:rPr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bantuan sosial </a:t>
            </a:r>
            <a:r>
              <a:rPr lang="en" sz="9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dari donasi masyarakat ke program sosial penyelenggara</a:t>
            </a:r>
            <a:endParaRPr sz="9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5" name="Google Shape;415;p25"/>
          <p:cNvSpPr txBox="1"/>
          <p:nvPr>
            <p:ph idx="4294967295" type="body"/>
          </p:nvPr>
        </p:nvSpPr>
        <p:spPr>
          <a:xfrm>
            <a:off x="1237413" y="4857649"/>
            <a:ext cx="78051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*Bentuk kolaborasi yang akan dijalankan disesuaikan dengan kesepakatan antara Kitabisa dengan campaigner. </a:t>
            </a:r>
            <a:endParaRPr i="1" sz="8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16" name="Google Shape;416;p25"/>
          <p:cNvCxnSpPr/>
          <p:nvPr/>
        </p:nvCxnSpPr>
        <p:spPr>
          <a:xfrm>
            <a:off x="3892375" y="1455550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25"/>
          <p:cNvCxnSpPr/>
          <p:nvPr/>
        </p:nvCxnSpPr>
        <p:spPr>
          <a:xfrm>
            <a:off x="6296475" y="1455550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8" name="Google Shape;4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9362" y="2092774"/>
            <a:ext cx="1489929" cy="12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"/>
          <p:cNvSpPr txBox="1"/>
          <p:nvPr/>
        </p:nvSpPr>
        <p:spPr>
          <a:xfrm>
            <a:off x="3107450" y="4432750"/>
            <a:ext cx="26325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ktbs.in/animalwelfare</a:t>
            </a:r>
            <a:r>
              <a:rPr lang="en" sz="18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4" name="Google Shape;424;p26"/>
          <p:cNvPicPr preferRelativeResize="0"/>
          <p:nvPr/>
        </p:nvPicPr>
        <p:blipFill rotWithShape="1">
          <a:blip r:embed="rId5">
            <a:alphaModFix/>
          </a:blip>
          <a:srcRect b="14295" l="8740" r="5898" t="0"/>
          <a:stretch/>
        </p:blipFill>
        <p:spPr>
          <a:xfrm>
            <a:off x="1555950" y="376065"/>
            <a:ext cx="1895798" cy="126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6"/>
          <p:cNvPicPr preferRelativeResize="0"/>
          <p:nvPr/>
        </p:nvPicPr>
        <p:blipFill rotWithShape="1">
          <a:blip r:embed="rId6">
            <a:alphaModFix/>
          </a:blip>
          <a:srcRect b="0" l="0" r="0" t="14886"/>
          <a:stretch/>
        </p:blipFill>
        <p:spPr>
          <a:xfrm>
            <a:off x="86850" y="561513"/>
            <a:ext cx="1384376" cy="176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6"/>
          <p:cNvPicPr preferRelativeResize="0"/>
          <p:nvPr/>
        </p:nvPicPr>
        <p:blipFill rotWithShape="1">
          <a:blip r:embed="rId7">
            <a:alphaModFix/>
          </a:blip>
          <a:srcRect b="1624" l="9460" r="4064" t="28052"/>
          <a:stretch/>
        </p:blipFill>
        <p:spPr>
          <a:xfrm>
            <a:off x="86851" y="2404750"/>
            <a:ext cx="1384376" cy="168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6"/>
          <p:cNvPicPr preferRelativeResize="0"/>
          <p:nvPr/>
        </p:nvPicPr>
        <p:blipFill rotWithShape="1">
          <a:blip r:embed="rId8">
            <a:alphaModFix/>
          </a:blip>
          <a:srcRect b="11224" l="6741" r="8454" t="15029"/>
          <a:stretch/>
        </p:blipFill>
        <p:spPr>
          <a:xfrm>
            <a:off x="1555963" y="3070450"/>
            <a:ext cx="1895777" cy="114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26"/>
          <p:cNvCxnSpPr/>
          <p:nvPr/>
        </p:nvCxnSpPr>
        <p:spPr>
          <a:xfrm>
            <a:off x="3536475" y="1445425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29" name="Google Shape;429;p26"/>
          <p:cNvGrpSpPr/>
          <p:nvPr/>
        </p:nvGrpSpPr>
        <p:grpSpPr>
          <a:xfrm>
            <a:off x="7167025" y="281100"/>
            <a:ext cx="1744036" cy="4581301"/>
            <a:chOff x="7313875" y="287200"/>
            <a:chExt cx="1744036" cy="4581301"/>
          </a:xfrm>
        </p:grpSpPr>
        <p:pic>
          <p:nvPicPr>
            <p:cNvPr id="430" name="Google Shape;430;p26"/>
            <p:cNvPicPr preferRelativeResize="0"/>
            <p:nvPr/>
          </p:nvPicPr>
          <p:blipFill rotWithShape="1">
            <a:blip r:embed="rId9">
              <a:alphaModFix/>
            </a:blip>
            <a:srcRect b="0" l="18475" r="24165" t="0"/>
            <a:stretch/>
          </p:blipFill>
          <p:spPr>
            <a:xfrm>
              <a:off x="7313887" y="287200"/>
              <a:ext cx="1744024" cy="1438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6"/>
            <p:cNvPicPr preferRelativeResize="0"/>
            <p:nvPr/>
          </p:nvPicPr>
          <p:blipFill rotWithShape="1">
            <a:blip r:embed="rId10">
              <a:alphaModFix/>
            </a:blip>
            <a:srcRect b="9066" l="27953" r="29283" t="900"/>
            <a:stretch/>
          </p:blipFill>
          <p:spPr>
            <a:xfrm>
              <a:off x="7349650" y="3179450"/>
              <a:ext cx="1695616" cy="1689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313875" y="1801025"/>
              <a:ext cx="1744026" cy="130314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33" name="Google Shape;433;p26"/>
          <p:cNvCxnSpPr/>
          <p:nvPr/>
        </p:nvCxnSpPr>
        <p:spPr>
          <a:xfrm>
            <a:off x="7026275" y="1445425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4" name="Google Shape;434;p26"/>
          <p:cNvPicPr preferRelativeResize="0"/>
          <p:nvPr/>
        </p:nvPicPr>
        <p:blipFill rotWithShape="1">
          <a:blip r:embed="rId12">
            <a:alphaModFix/>
          </a:blip>
          <a:srcRect b="11612" l="0" r="0" t="46420"/>
          <a:stretch/>
        </p:blipFill>
        <p:spPr>
          <a:xfrm>
            <a:off x="1535600" y="1736575"/>
            <a:ext cx="1895776" cy="1239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26"/>
          <p:cNvGrpSpPr/>
          <p:nvPr/>
        </p:nvGrpSpPr>
        <p:grpSpPr>
          <a:xfrm>
            <a:off x="3614800" y="788298"/>
            <a:ext cx="3333149" cy="3305514"/>
            <a:chOff x="3639613" y="519073"/>
            <a:chExt cx="3333149" cy="3305514"/>
          </a:xfrm>
        </p:grpSpPr>
        <p:pic>
          <p:nvPicPr>
            <p:cNvPr id="436" name="Google Shape;436;p26"/>
            <p:cNvPicPr preferRelativeResize="0"/>
            <p:nvPr/>
          </p:nvPicPr>
          <p:blipFill rotWithShape="1">
            <a:blip r:embed="rId13">
              <a:alphaModFix/>
            </a:blip>
            <a:srcRect b="17675" l="2034" r="14583" t="0"/>
            <a:stretch/>
          </p:blipFill>
          <p:spPr>
            <a:xfrm>
              <a:off x="3649424" y="888250"/>
              <a:ext cx="1839374" cy="1361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26"/>
            <p:cNvPicPr preferRelativeResize="0"/>
            <p:nvPr/>
          </p:nvPicPr>
          <p:blipFill rotWithShape="1">
            <a:blip r:embed="rId14">
              <a:alphaModFix/>
            </a:blip>
            <a:srcRect b="3032" l="4498" r="0" t="8549"/>
            <a:stretch/>
          </p:blipFill>
          <p:spPr>
            <a:xfrm>
              <a:off x="3639613" y="2329324"/>
              <a:ext cx="1614997" cy="1495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26"/>
            <p:cNvPicPr preferRelativeResize="0"/>
            <p:nvPr/>
          </p:nvPicPr>
          <p:blipFill rotWithShape="1">
            <a:blip r:embed="rId15">
              <a:alphaModFix/>
            </a:blip>
            <a:srcRect b="8688" l="27547" r="12499" t="13665"/>
            <a:stretch/>
          </p:blipFill>
          <p:spPr>
            <a:xfrm>
              <a:off x="5542313" y="519073"/>
              <a:ext cx="1430449" cy="1852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26"/>
            <p:cNvPicPr preferRelativeResize="0"/>
            <p:nvPr/>
          </p:nvPicPr>
          <p:blipFill rotWithShape="1">
            <a:blip r:embed="rId16">
              <a:alphaModFix/>
            </a:blip>
            <a:srcRect b="0" l="15985" r="17325" t="0"/>
            <a:stretch/>
          </p:blipFill>
          <p:spPr>
            <a:xfrm>
              <a:off x="5357749" y="2395850"/>
              <a:ext cx="1615002" cy="13621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"/>
          <p:cNvSpPr txBox="1"/>
          <p:nvPr>
            <p:ph type="title"/>
          </p:nvPr>
        </p:nvSpPr>
        <p:spPr>
          <a:xfrm>
            <a:off x="2821700" y="-101475"/>
            <a:ext cx="3863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940">
                <a:latin typeface="Josefin Sans"/>
                <a:ea typeface="Josefin Sans"/>
                <a:cs typeface="Josefin Sans"/>
                <a:sym typeface="Josefin Sans"/>
              </a:rPr>
              <a:t>Galang Dana di Kitabisa</a:t>
            </a:r>
            <a:endParaRPr sz="4600"/>
          </a:p>
        </p:txBody>
      </p:sp>
      <p:sp>
        <p:nvSpPr>
          <p:cNvPr id="445" name="Google Shape;445;p27"/>
          <p:cNvSpPr txBox="1"/>
          <p:nvPr/>
        </p:nvSpPr>
        <p:spPr>
          <a:xfrm>
            <a:off x="291763" y="708300"/>
            <a:ext cx="4129200" cy="16875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Fitur-Fitur</a:t>
            </a:r>
            <a:r>
              <a:rPr lang="en" sz="18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8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Web dan Apps </a:t>
            </a:r>
            <a:endParaRPr sz="1500">
              <a:solidFill>
                <a:srgbClr val="2A286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A2869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rgbClr val="2A2869"/>
                </a:solidFill>
                <a:latin typeface="Inter"/>
                <a:ea typeface="Inter"/>
                <a:cs typeface="Inter"/>
                <a:sym typeface="Inter"/>
              </a:rPr>
              <a:t>Pilihan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kategori berdasarkan isu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Transparansi dan kelengkapan data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Halaman Fundraisers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46" name="Google Shape;446;p27"/>
          <p:cNvCxnSpPr/>
          <p:nvPr/>
        </p:nvCxnSpPr>
        <p:spPr>
          <a:xfrm>
            <a:off x="4689050" y="1107700"/>
            <a:ext cx="0" cy="27720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7" name="Google Shape;447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1513" y="3879675"/>
            <a:ext cx="2319200" cy="108711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8" name="Google Shape;448;p2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0800" y="708300"/>
            <a:ext cx="3052687" cy="37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450" y="2496525"/>
            <a:ext cx="2124075" cy="1314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375" y="105575"/>
            <a:ext cx="270255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888" y="105575"/>
            <a:ext cx="279497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A2869"/>
      </a:dk1>
      <a:lt1>
        <a:srgbClr val="FFFFFF"/>
      </a:lt1>
      <a:dk2>
        <a:srgbClr val="595959"/>
      </a:dk2>
      <a:lt2>
        <a:srgbClr val="EEEEEE"/>
      </a:lt2>
      <a:accent1>
        <a:srgbClr val="2A2869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