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Lst>
  <p:sldIdLst>
    <p:sldId id="274" r:id="rId4"/>
    <p:sldId id="267" r:id="rId5"/>
    <p:sldId id="283" r:id="rId6"/>
    <p:sldId id="284" r:id="rId7"/>
    <p:sldId id="276" r:id="rId8"/>
    <p:sldId id="258" r:id="rId9"/>
    <p:sldId id="277" r:id="rId10"/>
    <p:sldId id="259" r:id="rId11"/>
    <p:sldId id="278" r:id="rId12"/>
    <p:sldId id="260" r:id="rId13"/>
    <p:sldId id="279" r:id="rId14"/>
    <p:sldId id="261" r:id="rId15"/>
    <p:sldId id="280" r:id="rId16"/>
    <p:sldId id="262" r:id="rId17"/>
    <p:sldId id="256" r:id="rId18"/>
    <p:sldId id="273" r:id="rId19"/>
    <p:sldId id="257" r:id="rId20"/>
    <p:sldId id="285" r:id="rId21"/>
    <p:sldId id="286"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761"/>
    <p:restoredTop sz="95934"/>
  </p:normalViewPr>
  <p:slideViewPr>
    <p:cSldViewPr snapToGrid="0">
      <p:cViewPr varScale="1">
        <p:scale>
          <a:sx n="80" d="100"/>
          <a:sy n="80" d="100"/>
        </p:scale>
        <p:origin x="-28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3518810C-F609-1A45-92EB-6189F984A0AA}"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45037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80347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45678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BBBA-14AD-699D-8A78-9840EBF1A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8CD13-9ABF-7155-0EEF-F85C3A042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2C25E-6B67-62BA-B462-F845525E2630}"/>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36FF8A6D-E3D9-BEEB-EC66-C22492680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2251-F90C-76DC-3561-2AB06F7CCD99}"/>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93558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9728-6A3D-1F34-64D1-8DAC4BFC0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343AE-3697-3F6D-C562-297A9E367B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4CAAC-E179-1EA0-5155-902A2E0009E8}"/>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00698F05-5936-C112-DC98-616FC0BF0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8FF5A-2CFE-6D42-88F3-FCA8D07E2FE0}"/>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1047680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1B3D-315B-A84B-8602-597DC8B5F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E6C9C-E2B2-0F60-D03D-F4214E0C7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23BBD-068D-7F43-B79A-BE2692E5383C}"/>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BBCD0287-96C7-81A6-170D-2C0D36DFC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E5B77-493B-5C61-EAD6-5CE9D96A05E2}"/>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46362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D8BC-6B5E-EC75-251E-1211454C2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DDE8D6-3D76-B8AA-74B3-3EA78EFB9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AA700-31AF-4596-7208-2D693CBA9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BDA8C-3414-FE06-3312-0D7A1983572D}"/>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a:extLst>
              <a:ext uri="{FF2B5EF4-FFF2-40B4-BE49-F238E27FC236}">
                <a16:creationId xmlns:a16="http://schemas.microsoft.com/office/drawing/2014/main" id="{64E72EAB-22D2-5761-2910-E20FA5279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1116B-91DA-91AE-6952-AF80FE801C7C}"/>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70247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6B5B-C99A-8CBB-A490-64042B1D5E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AB5295-E405-F9D7-BB3A-BF08571B8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09FCB-92E1-E6F5-F3E6-6818E9430B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871C41-E997-1ACE-CCF3-107FD8BCF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96C955-8FF9-4BA0-50A7-F596C67F23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32AFDD-FAEE-7888-5038-2C62522D5E65}"/>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8" name="Footer Placeholder 7">
            <a:extLst>
              <a:ext uri="{FF2B5EF4-FFF2-40B4-BE49-F238E27FC236}">
                <a16:creationId xmlns:a16="http://schemas.microsoft.com/office/drawing/2014/main" id="{3D842BE2-B634-CFEB-5F31-FDFFD45D50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A468A2-169B-E13E-61B9-4A14879058AC}"/>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648819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4CAE-14AD-99DE-07A4-2EB04AAAFC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E8CD6B-66AF-C570-C174-79F62804C037}"/>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4" name="Footer Placeholder 3">
            <a:extLst>
              <a:ext uri="{FF2B5EF4-FFF2-40B4-BE49-F238E27FC236}">
                <a16:creationId xmlns:a16="http://schemas.microsoft.com/office/drawing/2014/main" id="{BDEF8A74-4E4A-B2DD-C1D7-6BBCF71E9B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0140D9-9955-7174-E4E1-87029877E3D0}"/>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686995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9A8DE-8187-596B-5FE5-635FD46E5EFA}"/>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3" name="Footer Placeholder 2">
            <a:extLst>
              <a:ext uri="{FF2B5EF4-FFF2-40B4-BE49-F238E27FC236}">
                <a16:creationId xmlns:a16="http://schemas.microsoft.com/office/drawing/2014/main" id="{26B3D9DC-9EC8-AAC8-534F-89EFC4CADA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5FDB2A-D88C-D5DE-278F-F4769F9BBC60}"/>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893677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69B8-C5B2-C072-F814-F5E59F1AA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7F04F-6D51-6FB0-AFF9-416098B30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CBC28-6AE3-5275-57BC-97E19856C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41C54A-53DE-0603-F969-CE7DE57C70EA}"/>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a:extLst>
              <a:ext uri="{FF2B5EF4-FFF2-40B4-BE49-F238E27FC236}">
                <a16:creationId xmlns:a16="http://schemas.microsoft.com/office/drawing/2014/main" id="{525EB675-14E2-0EA1-E0CC-C548E5FF6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5F08F-3E98-965D-DC2A-E35977088171}"/>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198708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54068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277F-D428-E48F-17A0-2099859FC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DD644F-7D92-703A-5038-EFE81DDB6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C0AFC8-E89E-D556-32EA-5F2506CBD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1C72A0-08A7-C74F-C29F-B1836C875E28}"/>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a:extLst>
              <a:ext uri="{FF2B5EF4-FFF2-40B4-BE49-F238E27FC236}">
                <a16:creationId xmlns:a16="http://schemas.microsoft.com/office/drawing/2014/main" id="{CA120A1A-CB81-34D4-0B9D-2F84D0B19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2AC0E-D0E6-B57D-74F2-C4A1F95D8152}"/>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609706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A7C1-95CF-EE24-49E8-12411622D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3FC05-339B-ACA2-AEE8-EF83B9B7C4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A6E14-1ADA-11AF-DB75-2BADBA1416BC}"/>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DC580A0A-3B26-BD61-63A2-B5BF4384A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570F4-CD5C-1783-8ED1-E4F2F0D2CADF}"/>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1332777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3C3488-C5E1-FFD2-937C-28F1501777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41540B-EA22-41A4-489C-DBDB54E874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17A14-9705-4D64-919D-3257534C63BB}"/>
              </a:ext>
            </a:extLst>
          </p:cNvPr>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56ABA6E4-55A0-34FB-6930-4009E01EA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3C78B-B877-4586-AE33-DF3939048925}"/>
              </a:ext>
            </a:extLst>
          </p:cNvPr>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1041444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523704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496320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593378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337713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DA3A6F-0D96-3247-ACB9-39BE5E1B6CC1}" type="datetimeFigureOut">
              <a:rPr lang="en-US" smtClean="0"/>
              <a:t>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871960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A3A6F-0D96-3247-ACB9-39BE5E1B6CC1}" type="datetimeFigureOut">
              <a:rPr lang="en-US" smtClean="0"/>
              <a:t>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24830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A3A6F-0D96-3247-ACB9-39BE5E1B6CC1}" type="datetimeFigureOut">
              <a:rPr lang="en-US" smtClean="0"/>
              <a:t>12/7/23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55523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424147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1475408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621459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298083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5318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517302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1721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2103200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708186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DA3A6F-0D96-3247-ACB9-39BE5E1B6CC1}"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58582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84358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DA3A6F-0D96-3247-ACB9-39BE5E1B6CC1}" type="datetimeFigureOut">
              <a:rPr lang="en-US" smtClean="0"/>
              <a:t>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41429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A3A6F-0D96-3247-ACB9-39BE5E1B6CC1}" type="datetimeFigureOut">
              <a:rPr lang="en-US" smtClean="0"/>
              <a:t>12/7/23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8810C-F609-1A45-92EB-6189F984A0AA}"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0167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7DA3A6F-0D96-3247-ACB9-39BE5E1B6CC1}" type="datetimeFigureOut">
              <a:rPr lang="en-US" smtClean="0"/>
              <a:t>12/7/23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77437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04008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DA3A6F-0D96-3247-ACB9-39BE5E1B6CC1}"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8810C-F609-1A45-92EB-6189F984A0AA}" type="slidenum">
              <a:rPr lang="en-US" smtClean="0"/>
              <a:t>‹#›</a:t>
            </a:fld>
            <a:endParaRPr lang="en-US"/>
          </a:p>
        </p:txBody>
      </p:sp>
    </p:spTree>
    <p:extLst>
      <p:ext uri="{BB962C8B-B14F-4D97-AF65-F5344CB8AC3E}">
        <p14:creationId xmlns:p14="http://schemas.microsoft.com/office/powerpoint/2010/main" val="366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77DA3A6F-0D96-3247-ACB9-39BE5E1B6CC1}" type="datetimeFigureOut">
              <a:rPr lang="en-US" smtClean="0"/>
              <a:t>12/7/23</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518810C-F609-1A45-92EB-6189F984A0AA}"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723393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0DC86-5A2D-A1B4-E5D0-36FC40766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F4688D-501C-B7D0-BE2B-0E05EF414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598E9-749E-3715-3E5E-1C9114417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A3A6F-0D96-3247-ACB9-39BE5E1B6CC1}" type="datetimeFigureOut">
              <a:rPr lang="en-US" smtClean="0"/>
              <a:t>12/7/23</a:t>
            </a:fld>
            <a:endParaRPr lang="en-US"/>
          </a:p>
        </p:txBody>
      </p:sp>
      <p:sp>
        <p:nvSpPr>
          <p:cNvPr id="5" name="Footer Placeholder 4">
            <a:extLst>
              <a:ext uri="{FF2B5EF4-FFF2-40B4-BE49-F238E27FC236}">
                <a16:creationId xmlns:a16="http://schemas.microsoft.com/office/drawing/2014/main" id="{8E032FAA-7D36-C89B-44C3-058BA1A36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B82538-1CDC-4253-7544-A408DAA5DB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8810C-F609-1A45-92EB-6189F984A0AA}" type="slidenum">
              <a:rPr lang="en-US" smtClean="0"/>
              <a:t>‹#›</a:t>
            </a:fld>
            <a:endParaRPr lang="en-US"/>
          </a:p>
        </p:txBody>
      </p:sp>
    </p:spTree>
    <p:extLst>
      <p:ext uri="{BB962C8B-B14F-4D97-AF65-F5344CB8AC3E}">
        <p14:creationId xmlns:p14="http://schemas.microsoft.com/office/powerpoint/2010/main" val="37131224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DA3A6F-0D96-3247-ACB9-39BE5E1B6CC1}" type="datetimeFigureOut">
              <a:rPr lang="en-US" smtClean="0"/>
              <a:t>12/7/23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18810C-F609-1A45-92EB-6189F984A0AA}" type="slidenum">
              <a:rPr lang="en-US" smtClean="0"/>
              <a:t>‹#›</a:t>
            </a:fld>
            <a:endParaRPr lang="en-US"/>
          </a:p>
        </p:txBody>
      </p:sp>
    </p:spTree>
    <p:extLst>
      <p:ext uri="{BB962C8B-B14F-4D97-AF65-F5344CB8AC3E}">
        <p14:creationId xmlns:p14="http://schemas.microsoft.com/office/powerpoint/2010/main" val="30291655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91A0-C5ED-2A50-C02B-87139DBF841E}"/>
              </a:ext>
            </a:extLst>
          </p:cNvPr>
          <p:cNvSpPr>
            <a:spLocks noGrp="1"/>
          </p:cNvSpPr>
          <p:nvPr>
            <p:ph type="title"/>
          </p:nvPr>
        </p:nvSpPr>
        <p:spPr>
          <a:xfrm>
            <a:off x="0" y="-130565"/>
            <a:ext cx="10133704" cy="882126"/>
          </a:xfrm>
          <a:noFill/>
          <a:effectLst>
            <a:glow rad="63500">
              <a:schemeClr val="accent1">
                <a:satMod val="175000"/>
                <a:alpha val="40000"/>
              </a:schemeClr>
            </a:glow>
          </a:effectLst>
          <a:scene3d>
            <a:camera prst="orthographicFront"/>
            <a:lightRig rig="threePt" dir="t"/>
          </a:scene3d>
          <a:sp3d>
            <a:bevelT prst="relaxedInset"/>
          </a:sp3d>
        </p:spPr>
        <p:txBody>
          <a:bodyPr>
            <a:noAutofit/>
          </a:bodyPr>
          <a:lstStyle/>
          <a:p>
            <a:r>
              <a:rPr lang="en-US" sz="1800" b="1" dirty="0">
                <a:ln w="22225">
                  <a:noFill/>
                  <a:prstDash val="solid"/>
                </a:ln>
                <a:solidFill>
                  <a:srgbClr val="FFFF00"/>
                </a:solidFill>
                <a:latin typeface="Arial" panose="020B0604020202020204" pitchFamily="34" charset="0"/>
                <a:cs typeface="Arial" panose="020B0604020202020204" pitchFamily="34" charset="0"/>
              </a:rPr>
              <a:t>“ANIMAL WELFARE CONFERENCE INDONESIA INTERNATIONAL CONFERENCE 2023”</a:t>
            </a:r>
          </a:p>
        </p:txBody>
      </p:sp>
      <p:sp>
        <p:nvSpPr>
          <p:cNvPr id="5" name="Rounded Rectangle 4">
            <a:extLst>
              <a:ext uri="{FF2B5EF4-FFF2-40B4-BE49-F238E27FC236}">
                <a16:creationId xmlns:a16="http://schemas.microsoft.com/office/drawing/2014/main" id="{80076E20-E378-5C44-6B77-6FBC00BC7460}"/>
              </a:ext>
            </a:extLst>
          </p:cNvPr>
          <p:cNvSpPr/>
          <p:nvPr/>
        </p:nvSpPr>
        <p:spPr>
          <a:xfrm>
            <a:off x="5470358" y="751561"/>
            <a:ext cx="6140917" cy="882125"/>
          </a:xfrm>
          <a:prstGeom prst="roundRect">
            <a:avLst/>
          </a:prstGeom>
          <a:noFill/>
          <a:ln>
            <a:noFill/>
          </a:ln>
          <a:effectLst>
            <a:glow rad="101600">
              <a:schemeClr val="accent1">
                <a:satMod val="175000"/>
                <a:alpha val="40000"/>
              </a:schemeClr>
            </a:glow>
            <a:outerShdw blurRad="50800" dist="38100" dir="2700000" algn="tl" rotWithShape="0">
              <a:prstClr val="black">
                <a:alpha val="40000"/>
              </a:prstClr>
            </a:outerShdw>
          </a:effectLst>
          <a:scene3d>
            <a:camera prst="orthographicFront"/>
            <a:lightRig rig="threePt" dir="t"/>
          </a:scene3d>
          <a:sp3d>
            <a:bevelT prst="relaxedInset"/>
          </a:sp3d>
        </p:spPr>
        <p:style>
          <a:lnRef idx="1">
            <a:schemeClr val="accent4"/>
          </a:lnRef>
          <a:fillRef idx="3">
            <a:schemeClr val="accent4"/>
          </a:fillRef>
          <a:effectRef idx="2">
            <a:schemeClr val="accent4"/>
          </a:effectRef>
          <a:fontRef idx="minor">
            <a:schemeClr val="lt1"/>
          </a:fontRef>
        </p:style>
        <p:txBody>
          <a:bodyPr rtlCol="0" anchor="ctr"/>
          <a:lstStyle/>
          <a:p>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ANIMAL PROTECTION 2023 CRIMINAL LAW REVIE</a:t>
            </a:r>
            <a:r>
              <a:rPr lang="en-US" sz="3600" dirty="0">
                <a:solidFill>
                  <a:schemeClr val="bg1"/>
                </a:solidFill>
              </a:rPr>
              <a:t>	</a:t>
            </a:r>
          </a:p>
        </p:txBody>
      </p:sp>
      <p:sp>
        <p:nvSpPr>
          <p:cNvPr id="6" name="TextBox 5">
            <a:extLst>
              <a:ext uri="{FF2B5EF4-FFF2-40B4-BE49-F238E27FC236}">
                <a16:creationId xmlns:a16="http://schemas.microsoft.com/office/drawing/2014/main" id="{D50EDB8B-9B15-C2D3-09C1-9966788648DB}"/>
              </a:ext>
            </a:extLst>
          </p:cNvPr>
          <p:cNvSpPr txBox="1"/>
          <p:nvPr/>
        </p:nvSpPr>
        <p:spPr>
          <a:xfrm>
            <a:off x="7435799" y="6069265"/>
            <a:ext cx="4485939" cy="523220"/>
          </a:xfrm>
          <a:prstGeom prst="rect">
            <a:avLst/>
          </a:prstGeom>
          <a:noFill/>
        </p:spPr>
        <p:txBody>
          <a:bodyPr wrap="square" rtlCol="0">
            <a:spAutoFit/>
          </a:bodyPr>
          <a:lstStyle/>
          <a:p>
            <a:r>
              <a:rPr lang="en-US" sz="2800" dirty="0">
                <a:solidFill>
                  <a:srgbClr val="FFFF00"/>
                </a:solidFill>
              </a:rPr>
              <a:t>DR. YENTI GARNASIH SH.MH</a:t>
            </a:r>
          </a:p>
        </p:txBody>
      </p:sp>
    </p:spTree>
    <p:extLst>
      <p:ext uri="{BB962C8B-B14F-4D97-AF65-F5344CB8AC3E}">
        <p14:creationId xmlns:p14="http://schemas.microsoft.com/office/powerpoint/2010/main" val="173684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744F-78E5-4CD6-ABDD-532839AC542D}"/>
              </a:ext>
            </a:extLst>
          </p:cNvPr>
          <p:cNvSpPr>
            <a:spLocks noGrp="1"/>
          </p:cNvSpPr>
          <p:nvPr>
            <p:ph type="title"/>
          </p:nvPr>
        </p:nvSpPr>
        <p:spPr>
          <a:xfrm>
            <a:off x="0" y="269441"/>
            <a:ext cx="7958331" cy="1077229"/>
          </a:xfrm>
        </p:spPr>
        <p:txBody>
          <a:bodyPr/>
          <a:lstStyle/>
          <a:p>
            <a:r>
              <a:rPr lang="en-GB" dirty="0"/>
              <a:t>Sexual Relationships with Animals</a:t>
            </a:r>
            <a:br>
              <a:rPr lang="en-GB" dirty="0"/>
            </a:br>
            <a:r>
              <a:rPr lang="en-GB" dirty="0"/>
              <a:t>Article 337 paragraph (1) letter (b)</a:t>
            </a:r>
            <a:endParaRPr lang="en-ID" dirty="0"/>
          </a:p>
        </p:txBody>
      </p:sp>
      <p:sp>
        <p:nvSpPr>
          <p:cNvPr id="3" name="Content Placeholder 2">
            <a:extLst>
              <a:ext uri="{FF2B5EF4-FFF2-40B4-BE49-F238E27FC236}">
                <a16:creationId xmlns:a16="http://schemas.microsoft.com/office/drawing/2014/main" id="{740446E8-56B3-4E26-89EB-906FA3FBF286}"/>
              </a:ext>
            </a:extLst>
          </p:cNvPr>
          <p:cNvSpPr>
            <a:spLocks noGrp="1"/>
          </p:cNvSpPr>
          <p:nvPr>
            <p:ph idx="1"/>
          </p:nvPr>
        </p:nvSpPr>
        <p:spPr>
          <a:xfrm>
            <a:off x="1411092" y="1346670"/>
            <a:ext cx="9651649" cy="4703274"/>
          </a:xfrm>
        </p:spPr>
        <p:txBody>
          <a:bodyPr>
            <a:normAutofit/>
          </a:bodyPr>
          <a:lstStyle/>
          <a:p>
            <a:r>
              <a:rPr lang="en-GB" dirty="0"/>
              <a:t>Sexual intercourse with an animal (bestiality) is an act of mistreatment of an animal. </a:t>
            </a:r>
          </a:p>
          <a:p>
            <a:r>
              <a:rPr lang="en-GB" dirty="0"/>
              <a:t>Regulated to ensure the welfare of animals and prevent animal abuse.</a:t>
            </a:r>
          </a:p>
          <a:p>
            <a:r>
              <a:rPr lang="en-GB" dirty="0"/>
              <a:t>Regulated with aggravation, namely if it causes the animal to be sick for more than one week, disabled, seriously injured, or dead, shall be punished with a maximum imprisonment of 1 (one) year 6 (six) months or a maximum fine of category III (50 million).</a:t>
            </a:r>
          </a:p>
          <a:p>
            <a:r>
              <a:rPr lang="en-GB" dirty="0"/>
              <a:t>If owned by the perpetrator, the animal can be confiscated and placed in a suitable place for animals to ensure protection and prevention of continued violence.</a:t>
            </a:r>
            <a:endParaRPr lang="en-ID" dirty="0"/>
          </a:p>
        </p:txBody>
      </p:sp>
      <p:sp>
        <p:nvSpPr>
          <p:cNvPr id="4" name="Footer Placeholder 3">
            <a:extLst>
              <a:ext uri="{FF2B5EF4-FFF2-40B4-BE49-F238E27FC236}">
                <a16:creationId xmlns:a16="http://schemas.microsoft.com/office/drawing/2014/main" id="{44140B35-739C-493F-94C3-32ECC4538000}"/>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106925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985EBB-4B4A-222F-8385-0DE3C1680D5A}"/>
              </a:ext>
            </a:extLst>
          </p:cNvPr>
          <p:cNvSpPr>
            <a:spLocks noGrp="1"/>
          </p:cNvSpPr>
          <p:nvPr>
            <p:ph type="title"/>
          </p:nvPr>
        </p:nvSpPr>
        <p:spPr>
          <a:xfrm>
            <a:off x="-332282" y="286749"/>
            <a:ext cx="10515600" cy="1325563"/>
          </a:xfrm>
        </p:spPr>
        <p:txBody>
          <a:bodyPr/>
          <a:lstStyle/>
          <a:p>
            <a:r>
              <a:rPr lang="en-US" dirty="0"/>
              <a:t>Tindakan </a:t>
            </a:r>
            <a:r>
              <a:rPr lang="en-US" dirty="0" err="1"/>
              <a:t>Pidana</a:t>
            </a:r>
            <a:r>
              <a:rPr lang="en-US" dirty="0"/>
              <a:t> </a:t>
            </a:r>
            <a:r>
              <a:rPr lang="en-US" dirty="0" err="1"/>
              <a:t>terhadap</a:t>
            </a:r>
            <a:r>
              <a:rPr lang="en-US" dirty="0"/>
              <a:t> </a:t>
            </a:r>
            <a:r>
              <a:rPr lang="en-US" dirty="0" err="1"/>
              <a:t>Hewan</a:t>
            </a:r>
            <a:br>
              <a:rPr lang="en-US" dirty="0"/>
            </a:br>
            <a:r>
              <a:rPr lang="en-US" sz="3600" dirty="0"/>
              <a:t> </a:t>
            </a:r>
            <a:r>
              <a:rPr lang="en-US" sz="2400" dirty="0" err="1"/>
              <a:t>Bedasarkan</a:t>
            </a:r>
            <a:r>
              <a:rPr lang="en-US" sz="2400" dirty="0"/>
              <a:t> KUHP 2023 	</a:t>
            </a:r>
            <a:endParaRPr lang="en-US" dirty="0"/>
          </a:p>
        </p:txBody>
      </p:sp>
      <p:sp>
        <p:nvSpPr>
          <p:cNvPr id="5" name="Content Placeholder 2">
            <a:extLst>
              <a:ext uri="{FF2B5EF4-FFF2-40B4-BE49-F238E27FC236}">
                <a16:creationId xmlns:a16="http://schemas.microsoft.com/office/drawing/2014/main" id="{5A249AB0-B791-D4DD-1607-9BAC840A64BC}"/>
              </a:ext>
            </a:extLst>
          </p:cNvPr>
          <p:cNvSpPr>
            <a:spLocks noGrp="1"/>
          </p:cNvSpPr>
          <p:nvPr>
            <p:ph idx="1"/>
          </p:nvPr>
        </p:nvSpPr>
        <p:spPr>
          <a:xfrm>
            <a:off x="975524" y="1612312"/>
            <a:ext cx="9976858" cy="5062808"/>
          </a:xfrm>
        </p:spPr>
        <p:txBody>
          <a:bodyPr>
            <a:normAutofit lnSpcReduction="10000"/>
          </a:bodyPr>
          <a:lstStyle/>
          <a:p>
            <a:pPr marL="0" indent="0" algn="just">
              <a:buNone/>
            </a:pPr>
            <a:r>
              <a:rPr lang="en-US" dirty="0"/>
              <a:t>Pasal 338 </a:t>
            </a:r>
          </a:p>
          <a:p>
            <a:pPr marL="514350" indent="-514350" algn="just">
              <a:buAutoNum type="arabicParenBoth"/>
            </a:pPr>
            <a:r>
              <a:rPr lang="en-US" dirty="0" err="1"/>
              <a:t>Dipidana</a:t>
            </a:r>
            <a:r>
              <a:rPr lang="en-US" dirty="0"/>
              <a:t> dengan </a:t>
            </a:r>
            <a:r>
              <a:rPr lang="en-US" dirty="0" err="1"/>
              <a:t>pidana</a:t>
            </a:r>
            <a:r>
              <a:rPr lang="en-US" dirty="0"/>
              <a:t> </a:t>
            </a:r>
            <a:r>
              <a:rPr lang="en-US" dirty="0" err="1"/>
              <a:t>penjara</a:t>
            </a:r>
            <a:r>
              <a:rPr lang="en-US" dirty="0"/>
              <a:t> paling lama 1 (</a:t>
            </a:r>
            <a:r>
              <a:rPr lang="en-US" dirty="0" err="1"/>
              <a:t>satu</a:t>
            </a:r>
            <a:r>
              <a:rPr lang="en-US" dirty="0"/>
              <a:t>) </a:t>
            </a:r>
            <a:r>
              <a:rPr lang="en-US" dirty="0" err="1"/>
              <a:t>tahun</a:t>
            </a:r>
            <a:r>
              <a:rPr lang="en-US" dirty="0"/>
              <a:t> atau </a:t>
            </a:r>
            <a:r>
              <a:rPr lang="en-US" dirty="0" err="1"/>
              <a:t>pidana</a:t>
            </a:r>
            <a:r>
              <a:rPr lang="en-US" dirty="0"/>
              <a:t> </a:t>
            </a:r>
            <a:r>
              <a:rPr lang="en-US" dirty="0" err="1"/>
              <a:t>denda</a:t>
            </a:r>
            <a:r>
              <a:rPr lang="en-US" dirty="0"/>
              <a:t> paling </a:t>
            </a:r>
            <a:r>
              <a:rPr lang="en-US" dirty="0" err="1"/>
              <a:t>banyak</a:t>
            </a:r>
            <a:r>
              <a:rPr lang="en-US" dirty="0"/>
              <a:t> </a:t>
            </a:r>
            <a:r>
              <a:rPr lang="en-US" dirty="0" err="1"/>
              <a:t>kategori</a:t>
            </a:r>
            <a:r>
              <a:rPr lang="en-US" dirty="0"/>
              <a:t> II, </a:t>
            </a:r>
            <a:r>
              <a:rPr lang="en-US" dirty="0" err="1"/>
              <a:t>Setiap</a:t>
            </a:r>
            <a:r>
              <a:rPr lang="en-US" dirty="0"/>
              <a:t> Orang yang:</a:t>
            </a:r>
          </a:p>
          <a:p>
            <a:pPr marL="914400" lvl="1" indent="-457200" algn="just">
              <a:buAutoNum type="alphaLcPeriod"/>
            </a:pPr>
            <a:r>
              <a:rPr lang="en-US" sz="2000" dirty="0" err="1"/>
              <a:t>Menggunakan</a:t>
            </a:r>
            <a:r>
              <a:rPr lang="en-US" dirty="0"/>
              <a:t> dan </a:t>
            </a:r>
            <a:r>
              <a:rPr lang="en-US" dirty="0" err="1"/>
              <a:t>memanfaatkan</a:t>
            </a:r>
            <a:r>
              <a:rPr lang="en-US" dirty="0"/>
              <a:t> </a:t>
            </a:r>
            <a:r>
              <a:rPr lang="en-US" dirty="0" err="1"/>
              <a:t>hewan</a:t>
            </a:r>
            <a:r>
              <a:rPr lang="en-US" dirty="0"/>
              <a:t> di </a:t>
            </a:r>
            <a:r>
              <a:rPr lang="en-US" dirty="0" err="1"/>
              <a:t>luar</a:t>
            </a:r>
            <a:r>
              <a:rPr lang="en-US" dirty="0"/>
              <a:t> </a:t>
            </a:r>
            <a:r>
              <a:rPr lang="en-US" dirty="0" err="1"/>
              <a:t>kemampuan</a:t>
            </a:r>
            <a:r>
              <a:rPr lang="en-US" dirty="0"/>
              <a:t> </a:t>
            </a:r>
            <a:r>
              <a:rPr lang="en-US" dirty="0" err="1"/>
              <a:t>kodratnya</a:t>
            </a:r>
            <a:r>
              <a:rPr lang="en-US" dirty="0"/>
              <a:t> yang </a:t>
            </a:r>
            <a:r>
              <a:rPr lang="en-US" dirty="0" err="1"/>
              <a:t>dapat</a:t>
            </a:r>
            <a:r>
              <a:rPr lang="en-US" dirty="0"/>
              <a:t> </a:t>
            </a:r>
            <a:r>
              <a:rPr lang="en-US" dirty="0" err="1"/>
              <a:t>merusak</a:t>
            </a:r>
            <a:r>
              <a:rPr lang="en-US" dirty="0"/>
              <a:t> Kesehatan, </a:t>
            </a:r>
            <a:r>
              <a:rPr lang="en-US" dirty="0" err="1"/>
              <a:t>mengancam</a:t>
            </a:r>
            <a:r>
              <a:rPr lang="en-US" dirty="0"/>
              <a:t> </a:t>
            </a:r>
            <a:r>
              <a:rPr lang="en-US" dirty="0" err="1"/>
              <a:t>keselamatan</a:t>
            </a:r>
            <a:r>
              <a:rPr lang="en-US" dirty="0"/>
              <a:t>, atau </a:t>
            </a:r>
            <a:r>
              <a:rPr lang="en-US" dirty="0" err="1"/>
              <a:t>menyebabkan</a:t>
            </a:r>
            <a:r>
              <a:rPr lang="en-US" dirty="0"/>
              <a:t> </a:t>
            </a:r>
            <a:r>
              <a:rPr lang="en-US" dirty="0" err="1"/>
              <a:t>kematina</a:t>
            </a:r>
            <a:r>
              <a:rPr lang="en-US" dirty="0"/>
              <a:t> </a:t>
            </a:r>
            <a:r>
              <a:rPr lang="en-US" dirty="0" err="1"/>
              <a:t>hewan</a:t>
            </a:r>
            <a:r>
              <a:rPr lang="en-US" dirty="0"/>
              <a:t>;</a:t>
            </a:r>
          </a:p>
          <a:p>
            <a:pPr marL="914400" lvl="1" indent="-457200" algn="just">
              <a:buAutoNum type="alphaLcPeriod"/>
            </a:pPr>
            <a:r>
              <a:rPr lang="en-US" dirty="0" err="1"/>
              <a:t>Memberikan</a:t>
            </a:r>
            <a:r>
              <a:rPr lang="en-US" dirty="0"/>
              <a:t> </a:t>
            </a:r>
            <a:r>
              <a:rPr lang="en-US" dirty="0" err="1"/>
              <a:t>bahan</a:t>
            </a:r>
            <a:r>
              <a:rPr lang="en-US" dirty="0"/>
              <a:t> atau </a:t>
            </a:r>
            <a:r>
              <a:rPr lang="en-US" dirty="0" err="1"/>
              <a:t>obat-obatan</a:t>
            </a:r>
            <a:r>
              <a:rPr lang="en-US" dirty="0"/>
              <a:t> yang </a:t>
            </a:r>
            <a:r>
              <a:rPr lang="en-US" dirty="0" err="1"/>
              <a:t>dapat</a:t>
            </a:r>
            <a:r>
              <a:rPr lang="en-US" dirty="0"/>
              <a:t> </a:t>
            </a:r>
            <a:r>
              <a:rPr lang="en-US" dirty="0" err="1"/>
              <a:t>membahayakan</a:t>
            </a:r>
            <a:r>
              <a:rPr lang="en-US" dirty="0"/>
              <a:t> Kesehatan </a:t>
            </a:r>
            <a:r>
              <a:rPr lang="en-US" dirty="0" err="1"/>
              <a:t>hewan</a:t>
            </a:r>
            <a:r>
              <a:rPr lang="en-US" dirty="0"/>
              <a:t>; atau </a:t>
            </a:r>
          </a:p>
          <a:p>
            <a:pPr marL="914400" lvl="1" indent="-457200" algn="just">
              <a:buAutoNum type="alphaLcPeriod"/>
            </a:pPr>
            <a:r>
              <a:rPr lang="en-US" dirty="0" err="1"/>
              <a:t>Memanfaatkan</a:t>
            </a:r>
            <a:r>
              <a:rPr lang="en-US" dirty="0"/>
              <a:t> </a:t>
            </a:r>
            <a:r>
              <a:rPr lang="en-US" dirty="0" err="1"/>
              <a:t>bagian</a:t>
            </a:r>
            <a:r>
              <a:rPr lang="en-US" dirty="0"/>
              <a:t> </a:t>
            </a:r>
            <a:r>
              <a:rPr lang="en-US" dirty="0" err="1"/>
              <a:t>tubuh</a:t>
            </a:r>
            <a:r>
              <a:rPr lang="en-US" dirty="0"/>
              <a:t> atau organ </a:t>
            </a:r>
            <a:r>
              <a:rPr lang="en-US" dirty="0" err="1"/>
              <a:t>hewan</a:t>
            </a:r>
            <a:r>
              <a:rPr lang="en-US" dirty="0"/>
              <a:t> untuk </a:t>
            </a:r>
            <a:r>
              <a:rPr lang="en-US" dirty="0" err="1"/>
              <a:t>tujuan</a:t>
            </a:r>
            <a:r>
              <a:rPr lang="en-US" dirty="0"/>
              <a:t> yang </a:t>
            </a:r>
            <a:r>
              <a:rPr lang="en-US" dirty="0" err="1"/>
              <a:t>tidak</a:t>
            </a:r>
            <a:r>
              <a:rPr lang="en-US" dirty="0"/>
              <a:t> </a:t>
            </a:r>
            <a:r>
              <a:rPr lang="en-US" dirty="0" err="1"/>
              <a:t>patut</a:t>
            </a:r>
            <a:endParaRPr lang="en-US" dirty="0"/>
          </a:p>
          <a:p>
            <a:pPr marL="509588" lvl="1" indent="-509588" algn="just">
              <a:buAutoNum type="arabicParenBoth" startAt="2"/>
              <a:tabLst>
                <a:tab pos="0" algn="l"/>
              </a:tabLst>
            </a:pPr>
            <a:r>
              <a:rPr lang="en-US" dirty="0" err="1"/>
              <a:t>Setiap</a:t>
            </a:r>
            <a:r>
              <a:rPr lang="en-US" dirty="0"/>
              <a:t> Orang yang </a:t>
            </a:r>
            <a:r>
              <a:rPr lang="en-US" dirty="0" err="1"/>
              <a:t>menerapkan</a:t>
            </a:r>
            <a:r>
              <a:rPr lang="en-US" dirty="0"/>
              <a:t> </a:t>
            </a:r>
            <a:r>
              <a:rPr lang="en-US" dirty="0" err="1"/>
              <a:t>bioteknologi</a:t>
            </a:r>
            <a:r>
              <a:rPr lang="en-US" dirty="0"/>
              <a:t> modern untuk </a:t>
            </a:r>
            <a:r>
              <a:rPr lang="en-US" dirty="0" err="1"/>
              <a:t>menghasilkan</a:t>
            </a:r>
            <a:r>
              <a:rPr lang="en-US" dirty="0"/>
              <a:t> </a:t>
            </a:r>
            <a:r>
              <a:rPr lang="en-US" dirty="0" err="1"/>
              <a:t>hewan</a:t>
            </a:r>
            <a:r>
              <a:rPr lang="en-US" dirty="0"/>
              <a:t> atau </a:t>
            </a:r>
            <a:r>
              <a:rPr lang="en-US" dirty="0" err="1"/>
              <a:t>produk</a:t>
            </a:r>
            <a:r>
              <a:rPr lang="en-US" dirty="0"/>
              <a:t> </a:t>
            </a:r>
            <a:r>
              <a:rPr lang="en-US" dirty="0" err="1"/>
              <a:t>hewan</a:t>
            </a:r>
            <a:r>
              <a:rPr lang="en-US" dirty="0"/>
              <a:t> transgenic yang </a:t>
            </a:r>
            <a:r>
              <a:rPr lang="en-US" dirty="0" err="1"/>
              <a:t>membahayakan</a:t>
            </a:r>
            <a:r>
              <a:rPr lang="en-US" dirty="0"/>
              <a:t> </a:t>
            </a:r>
            <a:r>
              <a:rPr lang="en-US" dirty="0" err="1"/>
              <a:t>kelestarian</a:t>
            </a:r>
            <a:r>
              <a:rPr lang="en-US" dirty="0"/>
              <a:t> </a:t>
            </a:r>
            <a:r>
              <a:rPr lang="en-US" dirty="0" err="1"/>
              <a:t>sumber</a:t>
            </a:r>
            <a:r>
              <a:rPr lang="en-US" dirty="0"/>
              <a:t> </a:t>
            </a:r>
            <a:r>
              <a:rPr lang="en-US" dirty="0" err="1"/>
              <a:t>daya</a:t>
            </a:r>
            <a:r>
              <a:rPr lang="en-US" dirty="0"/>
              <a:t> </a:t>
            </a:r>
            <a:r>
              <a:rPr lang="en-US" dirty="0" err="1"/>
              <a:t>hewan</a:t>
            </a:r>
            <a:r>
              <a:rPr lang="en-US" dirty="0"/>
              <a:t>, Kesehatan dan </a:t>
            </a:r>
            <a:r>
              <a:rPr lang="en-US" dirty="0" err="1"/>
              <a:t>keselamatan</a:t>
            </a:r>
            <a:r>
              <a:rPr lang="en-US" dirty="0"/>
              <a:t> </a:t>
            </a:r>
            <a:r>
              <a:rPr lang="en-US" dirty="0" err="1"/>
              <a:t>masyarakat</a:t>
            </a:r>
            <a:r>
              <a:rPr lang="en-US" dirty="0"/>
              <a:t>, dan </a:t>
            </a:r>
            <a:r>
              <a:rPr lang="en-US" dirty="0" err="1"/>
              <a:t>kelestarian</a:t>
            </a:r>
            <a:r>
              <a:rPr lang="en-US" dirty="0"/>
              <a:t> </a:t>
            </a:r>
            <a:r>
              <a:rPr lang="en-US" dirty="0" err="1"/>
              <a:t>fungsi</a:t>
            </a:r>
            <a:r>
              <a:rPr lang="en-US" dirty="0"/>
              <a:t> </a:t>
            </a:r>
            <a:r>
              <a:rPr lang="en-US" dirty="0" err="1"/>
              <a:t>lingkungan</a:t>
            </a:r>
            <a:r>
              <a:rPr lang="en-US" dirty="0"/>
              <a:t> </a:t>
            </a:r>
            <a:r>
              <a:rPr lang="en-US" dirty="0" err="1"/>
              <a:t>hidup</a:t>
            </a:r>
            <a:r>
              <a:rPr lang="en-US" dirty="0"/>
              <a:t>, </a:t>
            </a:r>
            <a:r>
              <a:rPr lang="en-US" dirty="0" err="1"/>
              <a:t>dipidana</a:t>
            </a:r>
            <a:r>
              <a:rPr lang="en-US" dirty="0"/>
              <a:t> dengan </a:t>
            </a:r>
            <a:r>
              <a:rPr lang="en-US" dirty="0" err="1"/>
              <a:t>pidana</a:t>
            </a:r>
            <a:r>
              <a:rPr lang="en-US" dirty="0"/>
              <a:t> </a:t>
            </a:r>
            <a:r>
              <a:rPr lang="en-US" dirty="0" err="1"/>
              <a:t>penjara</a:t>
            </a:r>
            <a:r>
              <a:rPr lang="en-US" dirty="0"/>
              <a:t> paling lama 2 (</a:t>
            </a:r>
            <a:r>
              <a:rPr lang="en-US" dirty="0" err="1"/>
              <a:t>dua</a:t>
            </a:r>
            <a:r>
              <a:rPr lang="en-US" dirty="0"/>
              <a:t>) </a:t>
            </a:r>
            <a:r>
              <a:rPr lang="en-US" dirty="0" err="1"/>
              <a:t>tahun</a:t>
            </a:r>
            <a:r>
              <a:rPr lang="en-US" dirty="0"/>
              <a:t> atau </a:t>
            </a:r>
            <a:r>
              <a:rPr lang="en-US" dirty="0" err="1"/>
              <a:t>pidana</a:t>
            </a:r>
            <a:r>
              <a:rPr lang="en-US" dirty="0"/>
              <a:t> </a:t>
            </a:r>
            <a:r>
              <a:rPr lang="en-US" dirty="0" err="1"/>
              <a:t>denda</a:t>
            </a:r>
            <a:r>
              <a:rPr lang="en-US" dirty="0"/>
              <a:t> paling </a:t>
            </a:r>
            <a:r>
              <a:rPr lang="en-US" dirty="0" err="1"/>
              <a:t>banyak</a:t>
            </a:r>
            <a:r>
              <a:rPr lang="en-US" dirty="0"/>
              <a:t> </a:t>
            </a:r>
            <a:r>
              <a:rPr lang="en-US" dirty="0" err="1"/>
              <a:t>kategori</a:t>
            </a:r>
            <a:r>
              <a:rPr lang="en-US" dirty="0"/>
              <a:t> IV.</a:t>
            </a:r>
          </a:p>
          <a:p>
            <a:pPr marL="0" lvl="1" indent="0" algn="just">
              <a:buNone/>
              <a:tabLst>
                <a:tab pos="0" algn="l"/>
              </a:tabLst>
            </a:pPr>
            <a:endParaRPr lang="en-US" dirty="0"/>
          </a:p>
          <a:p>
            <a:pPr marL="52388" lvl="1" indent="0" algn="just">
              <a:buNone/>
            </a:pPr>
            <a:endParaRPr lang="en-US" dirty="0"/>
          </a:p>
        </p:txBody>
      </p:sp>
      <p:sp>
        <p:nvSpPr>
          <p:cNvPr id="6" name="Footer Placeholder 3">
            <a:extLst>
              <a:ext uri="{FF2B5EF4-FFF2-40B4-BE49-F238E27FC236}">
                <a16:creationId xmlns:a16="http://schemas.microsoft.com/office/drawing/2014/main" id="{64162B54-5698-3009-DE63-3A80386DBD63}"/>
              </a:ext>
            </a:extLst>
          </p:cNvPr>
          <p:cNvSpPr>
            <a:spLocks noGrp="1"/>
          </p:cNvSpPr>
          <p:nvPr>
            <p:ph type="ftr" sz="quarter" idx="11"/>
          </p:nvPr>
        </p:nvSpPr>
        <p:spPr>
          <a:xfrm rot="5400000">
            <a:off x="-2237130" y="3661144"/>
            <a:ext cx="5885352" cy="179176"/>
          </a:xfrm>
        </p:spPr>
        <p:txBody>
          <a:bodyPr/>
          <a:lstStyle/>
          <a:p>
            <a:r>
              <a:rPr lang="en-US"/>
              <a:t>Dr. Yenti Garnasih, S.H., M.H</a:t>
            </a:r>
          </a:p>
        </p:txBody>
      </p:sp>
    </p:spTree>
    <p:extLst>
      <p:ext uri="{BB962C8B-B14F-4D97-AF65-F5344CB8AC3E}">
        <p14:creationId xmlns:p14="http://schemas.microsoft.com/office/powerpoint/2010/main" val="320567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D3D5-FB7C-4F26-B085-F27A7DFA086D}"/>
              </a:ext>
            </a:extLst>
          </p:cNvPr>
          <p:cNvSpPr>
            <a:spLocks noGrp="1"/>
          </p:cNvSpPr>
          <p:nvPr>
            <p:ph type="title"/>
          </p:nvPr>
        </p:nvSpPr>
        <p:spPr>
          <a:xfrm>
            <a:off x="-880900" y="208150"/>
            <a:ext cx="7958331" cy="1077229"/>
          </a:xfrm>
        </p:spPr>
        <p:txBody>
          <a:bodyPr/>
          <a:lstStyle/>
          <a:p>
            <a:r>
              <a:rPr lang="en-GB" dirty="0"/>
              <a:t>Criminal Acts against Animals</a:t>
            </a:r>
            <a:endParaRPr lang="en-ID" dirty="0"/>
          </a:p>
        </p:txBody>
      </p:sp>
      <p:sp>
        <p:nvSpPr>
          <p:cNvPr id="3" name="Content Placeholder 2">
            <a:extLst>
              <a:ext uri="{FF2B5EF4-FFF2-40B4-BE49-F238E27FC236}">
                <a16:creationId xmlns:a16="http://schemas.microsoft.com/office/drawing/2014/main" id="{BB609545-D2D5-4647-A149-999F8DD2606B}"/>
              </a:ext>
            </a:extLst>
          </p:cNvPr>
          <p:cNvSpPr>
            <a:spLocks noGrp="1"/>
          </p:cNvSpPr>
          <p:nvPr>
            <p:ph idx="1"/>
          </p:nvPr>
        </p:nvSpPr>
        <p:spPr>
          <a:xfrm>
            <a:off x="1154242" y="1064303"/>
            <a:ext cx="9968459" cy="5629106"/>
          </a:xfrm>
        </p:spPr>
        <p:txBody>
          <a:bodyPr>
            <a:normAutofit/>
          </a:bodyPr>
          <a:lstStyle/>
          <a:p>
            <a:pPr marL="0" indent="0">
              <a:buNone/>
            </a:pPr>
            <a:r>
              <a:rPr lang="en-GB" sz="1800" dirty="0"/>
              <a:t>Article 338</a:t>
            </a:r>
          </a:p>
          <a:p>
            <a:pPr marL="0" indent="0">
              <a:buNone/>
            </a:pPr>
            <a:r>
              <a:rPr lang="en-GB" sz="1800" dirty="0"/>
              <a:t>(1) 	Shall be punished by a maximum imprisonment of 1 (one) year or a maximum fine of 	category II, any person who:</a:t>
            </a:r>
          </a:p>
          <a:p>
            <a:pPr marL="457200" indent="-457200">
              <a:buAutoNum type="alphaLcPeriod"/>
            </a:pPr>
            <a:r>
              <a:rPr lang="en-GB" sz="1800" dirty="0"/>
              <a:t>Uses and utilizes animals beyond their natural capacity which may damage the health, threaten the safety, or cause the death of animals;</a:t>
            </a:r>
          </a:p>
          <a:p>
            <a:pPr marL="457200" indent="-457200">
              <a:buAutoNum type="alphaLcPeriod"/>
            </a:pPr>
            <a:r>
              <a:rPr lang="en-GB" sz="1800" dirty="0"/>
              <a:t>Provides materials or drugs that may endanger the health of animals;</a:t>
            </a:r>
          </a:p>
          <a:p>
            <a:pPr marL="457200" indent="-457200">
              <a:buAutoNum type="alphaLcPeriod"/>
            </a:pPr>
            <a:r>
              <a:rPr lang="en-GB" sz="1800" dirty="0"/>
              <a:t>Utilizes animal body parts or organs for improper purposes.</a:t>
            </a:r>
          </a:p>
          <a:p>
            <a:pPr marL="0" indent="0">
              <a:buNone/>
            </a:pPr>
            <a:r>
              <a:rPr lang="en-ID" sz="1800" dirty="0"/>
              <a:t>(2)</a:t>
            </a:r>
            <a:r>
              <a:rPr lang="en-GB" sz="1800" dirty="0"/>
              <a:t> 	Any person who applies modern biotechnology to produce transgenic 	animals or 	animal products that endanger the preservation of animal resources, public health 	and safety, and the preservation of environmental functions, shall be punished with 	imprisonment of 2 (two) years or a maximum fine of category IV.</a:t>
            </a:r>
            <a:r>
              <a:rPr lang="en-ID" sz="1800" dirty="0"/>
              <a:t>	</a:t>
            </a:r>
          </a:p>
        </p:txBody>
      </p:sp>
      <p:sp>
        <p:nvSpPr>
          <p:cNvPr id="4" name="Footer Placeholder 3">
            <a:extLst>
              <a:ext uri="{FF2B5EF4-FFF2-40B4-BE49-F238E27FC236}">
                <a16:creationId xmlns:a16="http://schemas.microsoft.com/office/drawing/2014/main" id="{9B6BD3C4-E3C7-486C-8CDD-4FE53C00D4E3}"/>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323002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FEDC8-DF25-2C5C-8F70-BDEF2DD27A0C}"/>
              </a:ext>
            </a:extLst>
          </p:cNvPr>
          <p:cNvSpPr>
            <a:spLocks noGrp="1"/>
          </p:cNvSpPr>
          <p:nvPr>
            <p:ph type="title"/>
          </p:nvPr>
        </p:nvSpPr>
        <p:spPr>
          <a:xfrm>
            <a:off x="1673526" y="813855"/>
            <a:ext cx="9509089" cy="1077229"/>
          </a:xfrm>
        </p:spPr>
        <p:txBody>
          <a:bodyPr>
            <a:normAutofit/>
          </a:bodyPr>
          <a:lstStyle/>
          <a:p>
            <a:pPr algn="l"/>
            <a:r>
              <a:rPr lang="en-ID" b="1" dirty="0" err="1"/>
              <a:t>Perlindungan</a:t>
            </a:r>
            <a:r>
              <a:rPr lang="en-ID" b="1" dirty="0"/>
              <a:t> dan </a:t>
            </a:r>
            <a:r>
              <a:rPr lang="en-ID" b="1" dirty="0" err="1"/>
              <a:t>Kesejahteraan</a:t>
            </a:r>
            <a:r>
              <a:rPr lang="en-ID" b="1" dirty="0"/>
              <a:t> </a:t>
            </a:r>
            <a:r>
              <a:rPr lang="en-ID" b="1" dirty="0" err="1"/>
              <a:t>Hewan</a:t>
            </a:r>
            <a:r>
              <a:rPr lang="en-ID" b="1" dirty="0"/>
              <a:t> </a:t>
            </a:r>
            <a:r>
              <a:rPr lang="en-ID" b="1" dirty="0" err="1"/>
              <a:t>dalam</a:t>
            </a:r>
            <a:r>
              <a:rPr lang="en-ID" b="1" dirty="0"/>
              <a:t> KUHP</a:t>
            </a:r>
          </a:p>
        </p:txBody>
      </p:sp>
      <p:sp>
        <p:nvSpPr>
          <p:cNvPr id="5" name="Content Placeholder 2">
            <a:extLst>
              <a:ext uri="{FF2B5EF4-FFF2-40B4-BE49-F238E27FC236}">
                <a16:creationId xmlns:a16="http://schemas.microsoft.com/office/drawing/2014/main" id="{0119AD6A-EBCA-6542-530C-5FC7292D42F1}"/>
              </a:ext>
            </a:extLst>
          </p:cNvPr>
          <p:cNvSpPr>
            <a:spLocks noGrp="1"/>
          </p:cNvSpPr>
          <p:nvPr>
            <p:ph idx="1"/>
          </p:nvPr>
        </p:nvSpPr>
        <p:spPr>
          <a:xfrm>
            <a:off x="1181819" y="2052116"/>
            <a:ext cx="10000796" cy="3997828"/>
          </a:xfrm>
        </p:spPr>
        <p:txBody>
          <a:bodyPr>
            <a:normAutofit/>
          </a:bodyPr>
          <a:lstStyle/>
          <a:p>
            <a:pPr marL="514350" indent="-514350">
              <a:buAutoNum type="arabicPeriod"/>
            </a:pPr>
            <a:r>
              <a:rPr lang="en-US" sz="2400" dirty="0" err="1"/>
              <a:t>Perlindungan</a:t>
            </a:r>
            <a:r>
              <a:rPr lang="en-US" sz="2400" dirty="0"/>
              <a:t> </a:t>
            </a:r>
            <a:r>
              <a:rPr lang="en-US" sz="2400" dirty="0" err="1"/>
              <a:t>atau</a:t>
            </a:r>
            <a:r>
              <a:rPr lang="en-US" sz="2400" dirty="0"/>
              <a:t> </a:t>
            </a:r>
            <a:r>
              <a:rPr lang="en-US" sz="2400" dirty="0" err="1"/>
              <a:t>kesejahteraan</a:t>
            </a:r>
            <a:r>
              <a:rPr lang="en-US" sz="2400" dirty="0"/>
              <a:t> </a:t>
            </a:r>
            <a:r>
              <a:rPr lang="en-US" sz="2400" dirty="0" err="1"/>
              <a:t>hewan</a:t>
            </a:r>
            <a:r>
              <a:rPr lang="en-US" sz="2400" dirty="0"/>
              <a:t> juga </a:t>
            </a:r>
            <a:r>
              <a:rPr lang="en-US" sz="2400" dirty="0" err="1"/>
              <a:t>harusnya</a:t>
            </a:r>
            <a:r>
              <a:rPr lang="en-US" sz="2400" dirty="0"/>
              <a:t> </a:t>
            </a:r>
            <a:r>
              <a:rPr lang="en-US" sz="2400" dirty="0" err="1"/>
              <a:t>terkait</a:t>
            </a:r>
            <a:r>
              <a:rPr lang="en-US" sz="2400" dirty="0"/>
              <a:t> </a:t>
            </a:r>
            <a:r>
              <a:rPr lang="en-US" sz="2400" dirty="0" err="1"/>
              <a:t>dengan</a:t>
            </a:r>
            <a:r>
              <a:rPr lang="en-US" sz="2400" dirty="0"/>
              <a:t> </a:t>
            </a:r>
            <a:r>
              <a:rPr lang="en-US" sz="2400" dirty="0" err="1"/>
              <a:t>karantina</a:t>
            </a:r>
            <a:r>
              <a:rPr lang="en-US" sz="2400" dirty="0"/>
              <a:t> </a:t>
            </a:r>
            <a:r>
              <a:rPr lang="en-US" sz="2400" dirty="0" err="1"/>
              <a:t>hewan</a:t>
            </a:r>
            <a:r>
              <a:rPr lang="en-US" sz="2400" dirty="0"/>
              <a:t> yang </a:t>
            </a:r>
            <a:r>
              <a:rPr lang="en-US" sz="2400" dirty="0" err="1"/>
              <a:t>diatur</a:t>
            </a:r>
            <a:r>
              <a:rPr lang="en-US" sz="2400" dirty="0"/>
              <a:t> di </a:t>
            </a:r>
            <a:r>
              <a:rPr lang="en-US" sz="2400" dirty="0" err="1"/>
              <a:t>luar</a:t>
            </a:r>
            <a:r>
              <a:rPr lang="en-US" sz="2400" dirty="0"/>
              <a:t> KUHP </a:t>
            </a:r>
            <a:r>
              <a:rPr lang="en-US" sz="2400" dirty="0" err="1"/>
              <a:t>seharusnya</a:t>
            </a:r>
            <a:r>
              <a:rPr lang="en-US" sz="2400" dirty="0"/>
              <a:t> </a:t>
            </a:r>
            <a:r>
              <a:rPr lang="en-US" sz="2400" dirty="0" err="1"/>
              <a:t>ada</a:t>
            </a:r>
            <a:r>
              <a:rPr lang="en-US" sz="2400" dirty="0"/>
              <a:t> </a:t>
            </a:r>
            <a:r>
              <a:rPr lang="en-US" sz="2400" dirty="0" err="1"/>
              <a:t>semacam</a:t>
            </a:r>
            <a:r>
              <a:rPr lang="en-US" sz="2400" dirty="0"/>
              <a:t> </a:t>
            </a:r>
            <a:r>
              <a:rPr lang="en-US" sz="2400" dirty="0" err="1"/>
              <a:t>tempat</a:t>
            </a:r>
            <a:r>
              <a:rPr lang="en-US" sz="2400" dirty="0"/>
              <a:t> yang </a:t>
            </a:r>
            <a:r>
              <a:rPr lang="en-US" sz="2400" dirty="0" err="1"/>
              <a:t>septi</a:t>
            </a:r>
            <a:r>
              <a:rPr lang="en-US" sz="2400" dirty="0"/>
              <a:t> untuk </a:t>
            </a:r>
            <a:r>
              <a:rPr lang="en-US" sz="2400" dirty="0" err="1"/>
              <a:t>karantina</a:t>
            </a:r>
            <a:r>
              <a:rPr lang="en-US" sz="2400" dirty="0"/>
              <a:t> </a:t>
            </a:r>
            <a:r>
              <a:rPr lang="en-US" sz="2400" dirty="0" err="1"/>
              <a:t>hewan</a:t>
            </a:r>
            <a:r>
              <a:rPr lang="en-US" sz="2400" dirty="0"/>
              <a:t> yang juga </a:t>
            </a:r>
            <a:r>
              <a:rPr lang="en-US" sz="2400" dirty="0" err="1"/>
              <a:t>dijadikan</a:t>
            </a:r>
            <a:r>
              <a:rPr lang="en-US" sz="2400" dirty="0"/>
              <a:t> </a:t>
            </a:r>
            <a:r>
              <a:rPr lang="en-US" sz="2400" dirty="0" err="1"/>
              <a:t>satu</a:t>
            </a:r>
            <a:r>
              <a:rPr lang="en-US" sz="2400" dirty="0"/>
              <a:t> </a:t>
            </a:r>
            <a:r>
              <a:rPr lang="en-US" sz="2400" dirty="0" err="1"/>
              <a:t>saja</a:t>
            </a:r>
            <a:r>
              <a:rPr lang="en-US" sz="2400" dirty="0"/>
              <a:t> </a:t>
            </a:r>
            <a:r>
              <a:rPr lang="en-US" sz="2400" dirty="0" err="1"/>
              <a:t>tentang</a:t>
            </a:r>
            <a:r>
              <a:rPr lang="en-US" sz="2400" dirty="0"/>
              <a:t> </a:t>
            </a:r>
            <a:r>
              <a:rPr lang="en-US" sz="2400" dirty="0" err="1"/>
              <a:t>karantina</a:t>
            </a:r>
            <a:endParaRPr lang="en-US" sz="2400" dirty="0"/>
          </a:p>
          <a:p>
            <a:pPr marL="514350" indent="-514350">
              <a:buAutoNum type="arabicPeriod"/>
            </a:pPr>
            <a:r>
              <a:rPr lang="en-US" sz="2400" dirty="0" err="1"/>
              <a:t>Pulau</a:t>
            </a:r>
            <a:r>
              <a:rPr lang="en-US" sz="2400" dirty="0"/>
              <a:t> </a:t>
            </a:r>
            <a:r>
              <a:rPr lang="en-US" sz="2400" dirty="0" err="1"/>
              <a:t>karantina</a:t>
            </a:r>
            <a:r>
              <a:rPr lang="en-US" sz="2400" dirty="0"/>
              <a:t> </a:t>
            </a:r>
            <a:r>
              <a:rPr lang="en-US" sz="2400" dirty="0" err="1"/>
              <a:t>dilengkapi</a:t>
            </a:r>
            <a:r>
              <a:rPr lang="en-US" sz="2400" dirty="0"/>
              <a:t> dengan </a:t>
            </a:r>
            <a:r>
              <a:rPr lang="en-US" sz="2400" dirty="0" err="1"/>
              <a:t>prosedur</a:t>
            </a:r>
            <a:r>
              <a:rPr lang="en-US" sz="2400" dirty="0"/>
              <a:t> Kesehatan </a:t>
            </a:r>
            <a:r>
              <a:rPr lang="en-US" sz="2400" dirty="0" err="1"/>
              <a:t>hewan</a:t>
            </a:r>
            <a:r>
              <a:rPr lang="en-US" sz="2400" dirty="0"/>
              <a:t> (</a:t>
            </a:r>
            <a:r>
              <a:rPr lang="en-US" sz="2400" dirty="0" err="1"/>
              <a:t>hewan</a:t>
            </a:r>
            <a:r>
              <a:rPr lang="en-US" sz="2400" dirty="0"/>
              <a:t> </a:t>
            </a:r>
            <a:r>
              <a:rPr lang="en-US" sz="2400" dirty="0" err="1"/>
              <a:t>keseluruhan</a:t>
            </a:r>
            <a:r>
              <a:rPr lang="en-US" sz="2400" dirty="0"/>
              <a:t>..</a:t>
            </a:r>
            <a:r>
              <a:rPr lang="en-US" sz="2400" dirty="0" err="1"/>
              <a:t>daging</a:t>
            </a:r>
            <a:r>
              <a:rPr lang="en-US" sz="2400" dirty="0"/>
              <a:t> dan ikan), </a:t>
            </a:r>
            <a:r>
              <a:rPr lang="en-US" sz="2400" dirty="0" err="1"/>
              <a:t>tinggal</a:t>
            </a:r>
            <a:r>
              <a:rPr lang="en-US" sz="2400" dirty="0"/>
              <a:t> 4 negara yang </a:t>
            </a:r>
            <a:r>
              <a:rPr lang="en-US" sz="2400" dirty="0" err="1"/>
              <a:t>memisahkan</a:t>
            </a:r>
            <a:r>
              <a:rPr lang="en-US" sz="2400" dirty="0"/>
              <a:t>. </a:t>
            </a:r>
            <a:endParaRPr lang="en-ID" sz="2400" dirty="0"/>
          </a:p>
        </p:txBody>
      </p:sp>
      <p:sp>
        <p:nvSpPr>
          <p:cNvPr id="6" name="Footer Placeholder 3">
            <a:extLst>
              <a:ext uri="{FF2B5EF4-FFF2-40B4-BE49-F238E27FC236}">
                <a16:creationId xmlns:a16="http://schemas.microsoft.com/office/drawing/2014/main" id="{02CC4206-06DE-8F4A-BC7E-3AA6712F4249}"/>
              </a:ext>
            </a:extLst>
          </p:cNvPr>
          <p:cNvSpPr>
            <a:spLocks noGrp="1"/>
          </p:cNvSpPr>
          <p:nvPr>
            <p:ph type="ftr" sz="quarter" idx="11"/>
          </p:nvPr>
        </p:nvSpPr>
        <p:spPr>
          <a:xfrm rot="5400000">
            <a:off x="-2237130" y="3661144"/>
            <a:ext cx="5885352" cy="179176"/>
          </a:xfrm>
        </p:spPr>
        <p:txBody>
          <a:bodyPr/>
          <a:lstStyle/>
          <a:p>
            <a:r>
              <a:rPr lang="en-US"/>
              <a:t>Dr. Yenti Garnasih, S.H., M.H</a:t>
            </a:r>
          </a:p>
        </p:txBody>
      </p:sp>
    </p:spTree>
    <p:extLst>
      <p:ext uri="{BB962C8B-B14F-4D97-AF65-F5344CB8AC3E}">
        <p14:creationId xmlns:p14="http://schemas.microsoft.com/office/powerpoint/2010/main" val="3082886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675-3382-441C-8671-A41F7D6FE79F}"/>
              </a:ext>
            </a:extLst>
          </p:cNvPr>
          <p:cNvSpPr>
            <a:spLocks noGrp="1"/>
          </p:cNvSpPr>
          <p:nvPr>
            <p:ph type="title"/>
          </p:nvPr>
        </p:nvSpPr>
        <p:spPr/>
        <p:txBody>
          <a:bodyPr/>
          <a:lstStyle/>
          <a:p>
            <a:pPr algn="l"/>
            <a:r>
              <a:rPr lang="en-GB" dirty="0"/>
              <a:t>Animal Protection and Welfare in the Criminal Code</a:t>
            </a:r>
            <a:endParaRPr lang="en-ID" dirty="0"/>
          </a:p>
        </p:txBody>
      </p:sp>
      <p:sp>
        <p:nvSpPr>
          <p:cNvPr id="3" name="Content Placeholder 2">
            <a:extLst>
              <a:ext uri="{FF2B5EF4-FFF2-40B4-BE49-F238E27FC236}">
                <a16:creationId xmlns:a16="http://schemas.microsoft.com/office/drawing/2014/main" id="{5772B2DB-E339-4CCF-BFC8-3AD97BFBAA8A}"/>
              </a:ext>
            </a:extLst>
          </p:cNvPr>
          <p:cNvSpPr>
            <a:spLocks noGrp="1"/>
          </p:cNvSpPr>
          <p:nvPr>
            <p:ph idx="1"/>
          </p:nvPr>
        </p:nvSpPr>
        <p:spPr>
          <a:xfrm>
            <a:off x="795134" y="1885285"/>
            <a:ext cx="10522440" cy="4164659"/>
          </a:xfrm>
        </p:spPr>
        <p:txBody>
          <a:bodyPr>
            <a:normAutofit/>
          </a:bodyPr>
          <a:lstStyle/>
          <a:p>
            <a:pPr marL="457200" indent="-457200">
              <a:buAutoNum type="arabicPeriod"/>
            </a:pPr>
            <a:r>
              <a:rPr lang="en-GB" sz="2400" dirty="0"/>
              <a:t>The protection or welfare of animals should also be related to animal quarantine which is regulated outside the Criminal Code, there should be a kind of safe place for animal quarantine which is also made into one about quarantine.</a:t>
            </a:r>
          </a:p>
          <a:p>
            <a:pPr marL="457200" indent="-457200">
              <a:buAutoNum type="arabicPeriod"/>
            </a:pPr>
            <a:r>
              <a:rPr lang="en-GB" sz="2400" dirty="0"/>
              <a:t>The quarantine island is equipped with animal health procedures (whole animals .. meat and fish), only 4 countries separate.</a:t>
            </a:r>
          </a:p>
          <a:p>
            <a:endParaRPr lang="en-ID" sz="2400" dirty="0"/>
          </a:p>
        </p:txBody>
      </p:sp>
      <p:sp>
        <p:nvSpPr>
          <p:cNvPr id="4" name="Footer Placeholder 3">
            <a:extLst>
              <a:ext uri="{FF2B5EF4-FFF2-40B4-BE49-F238E27FC236}">
                <a16:creationId xmlns:a16="http://schemas.microsoft.com/office/drawing/2014/main" id="{5EAABA6C-D81C-4A1E-B97E-8A764185F90A}"/>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159027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BBDC7-14DF-02FF-2D1A-302DFEA0749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BAD766F-A441-648C-F965-810E076C8D3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83C406C-5389-AE97-B4C0-D21C50991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
            <a:ext cx="12192000" cy="6857874"/>
          </a:xfrm>
          <a:prstGeom prst="rect">
            <a:avLst/>
          </a:prstGeom>
        </p:spPr>
      </p:pic>
      <p:pic>
        <p:nvPicPr>
          <p:cNvPr id="5" name="Picture 4">
            <a:extLst>
              <a:ext uri="{FF2B5EF4-FFF2-40B4-BE49-F238E27FC236}">
                <a16:creationId xmlns:a16="http://schemas.microsoft.com/office/drawing/2014/main" id="{A70DC628-0545-E07F-A330-B7A9A941A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
            <a:ext cx="12192000" cy="6857874"/>
          </a:xfrm>
          <a:prstGeom prst="rect">
            <a:avLst/>
          </a:prstGeom>
        </p:spPr>
      </p:pic>
      <p:sp>
        <p:nvSpPr>
          <p:cNvPr id="6" name="Rectangle 5">
            <a:extLst>
              <a:ext uri="{FF2B5EF4-FFF2-40B4-BE49-F238E27FC236}">
                <a16:creationId xmlns:a16="http://schemas.microsoft.com/office/drawing/2014/main" id="{938F29A6-E388-5F1D-A997-57E326ADCABE}"/>
              </a:ext>
            </a:extLst>
          </p:cNvPr>
          <p:cNvSpPr/>
          <p:nvPr/>
        </p:nvSpPr>
        <p:spPr>
          <a:xfrm>
            <a:off x="347851" y="606443"/>
            <a:ext cx="45719" cy="1004515"/>
          </a:xfrm>
          <a:prstGeom prst="rect">
            <a:avLst/>
          </a:prstGeom>
          <a:solidFill>
            <a:srgbClr val="CCA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itle 1">
            <a:extLst>
              <a:ext uri="{FF2B5EF4-FFF2-40B4-BE49-F238E27FC236}">
                <a16:creationId xmlns:a16="http://schemas.microsoft.com/office/drawing/2014/main" id="{A247B083-7E29-AD8C-57D2-3F5770A5C28F}"/>
              </a:ext>
            </a:extLst>
          </p:cNvPr>
          <p:cNvSpPr txBox="1">
            <a:spLocks/>
          </p:cNvSpPr>
          <p:nvPr/>
        </p:nvSpPr>
        <p:spPr>
          <a:xfrm>
            <a:off x="370711" y="729083"/>
            <a:ext cx="5338418" cy="7592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err="1">
                <a:solidFill>
                  <a:srgbClr val="FFFF00"/>
                </a:solidFill>
                <a:latin typeface="Montserrat" panose="00000500000000000000" pitchFamily="2" charset="0"/>
              </a:rPr>
              <a:t>Pasal</a:t>
            </a:r>
            <a:r>
              <a:rPr lang="en-US" sz="3200" b="1" cap="all" dirty="0">
                <a:solidFill>
                  <a:srgbClr val="FFFF00"/>
                </a:solidFill>
                <a:latin typeface="Montserrat" panose="00000500000000000000" pitchFamily="2" charset="0"/>
              </a:rPr>
              <a:t> 342</a:t>
            </a:r>
            <a:br>
              <a:rPr lang="en-US" sz="3200" b="1" cap="all" dirty="0">
                <a:solidFill>
                  <a:prstClr val="black"/>
                </a:solidFill>
                <a:latin typeface="Montserrat" panose="00000500000000000000" pitchFamily="2" charset="0"/>
              </a:rPr>
            </a:br>
            <a:r>
              <a:rPr lang="en-US" sz="1400" b="1" cap="all" dirty="0">
                <a:solidFill>
                  <a:srgbClr val="CCAB5C"/>
                </a:solidFill>
                <a:latin typeface="Montserrat" panose="00000500000000000000" pitchFamily="2" charset="0"/>
              </a:rPr>
              <a:t>PENGANIAYAAN HEWAN</a:t>
            </a:r>
            <a:endParaRPr lang="en-US" sz="1200" b="1" dirty="0">
              <a:solidFill>
                <a:srgbClr val="CCAB5C"/>
              </a:solidFill>
              <a:latin typeface="Montserrat" panose="00000500000000000000" pitchFamily="2" charset="0"/>
            </a:endParaRPr>
          </a:p>
        </p:txBody>
      </p:sp>
      <p:sp>
        <p:nvSpPr>
          <p:cNvPr id="8" name="Content Placeholder 5">
            <a:extLst>
              <a:ext uri="{FF2B5EF4-FFF2-40B4-BE49-F238E27FC236}">
                <a16:creationId xmlns:a16="http://schemas.microsoft.com/office/drawing/2014/main" id="{685A620E-D300-F0F8-FE71-EC3E0F6D762C}"/>
              </a:ext>
            </a:extLst>
          </p:cNvPr>
          <p:cNvSpPr txBox="1">
            <a:spLocks/>
          </p:cNvSpPr>
          <p:nvPr/>
        </p:nvSpPr>
        <p:spPr>
          <a:xfrm>
            <a:off x="7037499" y="2700631"/>
            <a:ext cx="4430251" cy="230759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err="1">
                <a:latin typeface="Montserrat" panose="00000500000000000000" pitchFamily="2" charset="0"/>
              </a:rPr>
              <a:t>Pemerintah</a:t>
            </a:r>
            <a:r>
              <a:rPr lang="en-US" sz="2000" dirty="0">
                <a:latin typeface="Montserrat" panose="00000500000000000000" pitchFamily="2" charset="0"/>
              </a:rPr>
              <a:t> </a:t>
            </a:r>
            <a:r>
              <a:rPr lang="en-US" sz="2000" dirty="0" err="1">
                <a:latin typeface="Montserrat" panose="00000500000000000000" pitchFamily="2" charset="0"/>
              </a:rPr>
              <a:t>telah</a:t>
            </a:r>
            <a:r>
              <a:rPr lang="en-US" sz="2000" dirty="0">
                <a:latin typeface="Montserrat" panose="00000500000000000000" pitchFamily="2" charset="0"/>
              </a:rPr>
              <a:t> </a:t>
            </a:r>
            <a:r>
              <a:rPr lang="en-US" sz="2000" dirty="0" err="1">
                <a:latin typeface="Montserrat" panose="00000500000000000000" pitchFamily="2" charset="0"/>
              </a:rPr>
              <a:t>menambahkan</a:t>
            </a:r>
            <a:r>
              <a:rPr lang="en-US" sz="2000" dirty="0">
                <a:latin typeface="Montserrat" panose="00000500000000000000" pitchFamily="2" charset="0"/>
              </a:rPr>
              <a:t> </a:t>
            </a:r>
            <a:r>
              <a:rPr lang="en-US" sz="2000" dirty="0" err="1">
                <a:latin typeface="Montserrat" panose="00000500000000000000" pitchFamily="2" charset="0"/>
              </a:rPr>
              <a:t>penjelasan</a:t>
            </a:r>
            <a:r>
              <a:rPr lang="en-US" sz="2000" dirty="0">
                <a:latin typeface="Montserrat" panose="00000500000000000000" pitchFamily="2" charset="0"/>
              </a:rPr>
              <a:t> </a:t>
            </a:r>
            <a:r>
              <a:rPr lang="en-US" sz="2000" dirty="0" err="1">
                <a:latin typeface="Montserrat" panose="00000500000000000000" pitchFamily="2" charset="0"/>
              </a:rPr>
              <a:t>Pasal</a:t>
            </a:r>
            <a:r>
              <a:rPr lang="en-US" sz="2000" dirty="0">
                <a:latin typeface="Montserrat" panose="00000500000000000000" pitchFamily="2" charset="0"/>
              </a:rPr>
              <a:t> 342 </a:t>
            </a:r>
            <a:r>
              <a:rPr lang="en-US" sz="2000" dirty="0" err="1">
                <a:latin typeface="Montserrat" panose="00000500000000000000" pitchFamily="2" charset="0"/>
              </a:rPr>
              <a:t>ayat</a:t>
            </a:r>
            <a:r>
              <a:rPr lang="en-US" sz="2000" dirty="0">
                <a:latin typeface="Montserrat" panose="00000500000000000000" pitchFamily="2" charset="0"/>
              </a:rPr>
              <a:t> (1) </a:t>
            </a:r>
            <a:r>
              <a:rPr lang="en-US" sz="2000" dirty="0" err="1">
                <a:latin typeface="Montserrat" panose="00000500000000000000" pitchFamily="2" charset="0"/>
              </a:rPr>
              <a:t>huruf</a:t>
            </a:r>
            <a:r>
              <a:rPr lang="en-US" sz="2000" dirty="0">
                <a:latin typeface="Montserrat" panose="00000500000000000000" pitchFamily="2" charset="0"/>
              </a:rPr>
              <a:t> a, </a:t>
            </a:r>
            <a:r>
              <a:rPr lang="en-US" sz="2000" dirty="0" err="1">
                <a:latin typeface="Montserrat" panose="00000500000000000000" pitchFamily="2" charset="0"/>
              </a:rPr>
              <a:t>sehingga</a:t>
            </a:r>
            <a:r>
              <a:rPr lang="en-US" sz="2000" dirty="0">
                <a:latin typeface="Montserrat" panose="00000500000000000000" pitchFamily="2" charset="0"/>
              </a:rPr>
              <a:t> </a:t>
            </a:r>
            <a:r>
              <a:rPr lang="en-US" sz="2000" dirty="0" err="1">
                <a:latin typeface="Montserrat" panose="00000500000000000000" pitchFamily="2" charset="0"/>
              </a:rPr>
              <a:t>berbunyi</a:t>
            </a:r>
            <a:r>
              <a:rPr lang="en-US" sz="2000" dirty="0">
                <a:latin typeface="Montserrat" panose="00000500000000000000" pitchFamily="2" charset="0"/>
              </a:rPr>
              <a:t>:</a:t>
            </a:r>
          </a:p>
          <a:p>
            <a:pPr algn="just"/>
            <a:r>
              <a:rPr lang="en-US" sz="2000" dirty="0">
                <a:latin typeface="Montserrat" panose="00000500000000000000" pitchFamily="2" charset="0"/>
              </a:rPr>
              <a:t>Yang </a:t>
            </a:r>
            <a:r>
              <a:rPr lang="en-US" sz="2000" dirty="0" err="1">
                <a:latin typeface="Montserrat" panose="00000500000000000000" pitchFamily="2" charset="0"/>
              </a:rPr>
              <a:t>dimaksud</a:t>
            </a:r>
            <a:r>
              <a:rPr lang="en-US" sz="2000" dirty="0">
                <a:latin typeface="Montserrat" panose="00000500000000000000" pitchFamily="2" charset="0"/>
              </a:rPr>
              <a:t> </a:t>
            </a:r>
            <a:r>
              <a:rPr lang="en-US" sz="2000" dirty="0" err="1">
                <a:latin typeface="Montserrat" panose="00000500000000000000" pitchFamily="2" charset="0"/>
              </a:rPr>
              <a:t>dengan</a:t>
            </a:r>
            <a:r>
              <a:rPr lang="en-US" sz="2000" dirty="0">
                <a:latin typeface="Montserrat" panose="00000500000000000000" pitchFamily="2" charset="0"/>
              </a:rPr>
              <a:t> “</a:t>
            </a:r>
            <a:r>
              <a:rPr lang="en-US" sz="2000" dirty="0" err="1">
                <a:latin typeface="Montserrat" panose="00000500000000000000" pitchFamily="2" charset="0"/>
              </a:rPr>
              <a:t>kemampuan</a:t>
            </a:r>
            <a:r>
              <a:rPr lang="en-US" sz="2000" dirty="0">
                <a:latin typeface="Montserrat" panose="00000500000000000000" pitchFamily="2" charset="0"/>
              </a:rPr>
              <a:t> </a:t>
            </a:r>
            <a:r>
              <a:rPr lang="en-US" sz="2000" dirty="0" err="1">
                <a:latin typeface="Montserrat" panose="00000500000000000000" pitchFamily="2" charset="0"/>
              </a:rPr>
              <a:t>kodrat</a:t>
            </a:r>
            <a:r>
              <a:rPr lang="en-US" sz="2000" dirty="0">
                <a:latin typeface="Montserrat" panose="00000500000000000000" pitchFamily="2" charset="0"/>
              </a:rPr>
              <a:t>” </a:t>
            </a:r>
            <a:r>
              <a:rPr lang="en-US" sz="2000" dirty="0" err="1">
                <a:latin typeface="Montserrat" panose="00000500000000000000" pitchFamily="2" charset="0"/>
              </a:rPr>
              <a:t>adalah</a:t>
            </a:r>
            <a:r>
              <a:rPr lang="en-US" sz="2000" dirty="0">
                <a:latin typeface="Montserrat" panose="00000500000000000000" pitchFamily="2" charset="0"/>
              </a:rPr>
              <a:t> </a:t>
            </a:r>
            <a:r>
              <a:rPr lang="en-US" sz="2000" dirty="0" err="1">
                <a:latin typeface="Montserrat" panose="00000500000000000000" pitchFamily="2" charset="0"/>
              </a:rPr>
              <a:t>kemampuan</a:t>
            </a:r>
            <a:r>
              <a:rPr lang="en-US" sz="2000" dirty="0">
                <a:latin typeface="Montserrat" panose="00000500000000000000" pitchFamily="2" charset="0"/>
              </a:rPr>
              <a:t> </a:t>
            </a:r>
            <a:r>
              <a:rPr lang="en-US" sz="2000" dirty="0" err="1">
                <a:latin typeface="Montserrat" panose="00000500000000000000" pitchFamily="2" charset="0"/>
              </a:rPr>
              <a:t>hewan</a:t>
            </a:r>
            <a:r>
              <a:rPr lang="en-US" sz="2000" dirty="0">
                <a:latin typeface="Montserrat" panose="00000500000000000000" pitchFamily="2" charset="0"/>
              </a:rPr>
              <a:t> yang </a:t>
            </a:r>
            <a:r>
              <a:rPr lang="en-US" sz="2000" dirty="0" err="1">
                <a:latin typeface="Montserrat" panose="00000500000000000000" pitchFamily="2" charset="0"/>
              </a:rPr>
              <a:t>alamiah</a:t>
            </a:r>
            <a:r>
              <a:rPr lang="en-US" sz="2000" dirty="0">
                <a:latin typeface="Montserrat" panose="00000500000000000000" pitchFamily="2" charset="0"/>
              </a:rPr>
              <a:t>.</a:t>
            </a:r>
          </a:p>
        </p:txBody>
      </p:sp>
      <p:sp>
        <p:nvSpPr>
          <p:cNvPr id="10" name="TextBox 9">
            <a:extLst>
              <a:ext uri="{FF2B5EF4-FFF2-40B4-BE49-F238E27FC236}">
                <a16:creationId xmlns:a16="http://schemas.microsoft.com/office/drawing/2014/main" id="{C85C707C-E817-4F63-6E44-4589E4E9BAFB}"/>
              </a:ext>
            </a:extLst>
          </p:cNvPr>
          <p:cNvSpPr txBox="1"/>
          <p:nvPr/>
        </p:nvSpPr>
        <p:spPr>
          <a:xfrm>
            <a:off x="625643" y="113765"/>
            <a:ext cx="6224336" cy="369332"/>
          </a:xfrm>
          <a:prstGeom prst="rect">
            <a:avLst/>
          </a:prstGeom>
          <a:noFill/>
        </p:spPr>
        <p:txBody>
          <a:bodyPr wrap="square">
            <a:spAutoFit/>
          </a:bodyPr>
          <a:lstStyle/>
          <a:p>
            <a:r>
              <a:rPr lang="en-US" sz="1800" dirty="0" err="1"/>
              <a:t>Bedasarkan</a:t>
            </a:r>
            <a:r>
              <a:rPr lang="en-US" sz="1800" dirty="0"/>
              <a:t> KUHP 2023</a:t>
            </a:r>
            <a:endParaRPr lang="en-US" dirty="0"/>
          </a:p>
        </p:txBody>
      </p:sp>
    </p:spTree>
    <p:extLst>
      <p:ext uri="{BB962C8B-B14F-4D97-AF65-F5344CB8AC3E}">
        <p14:creationId xmlns:p14="http://schemas.microsoft.com/office/powerpoint/2010/main" val="522332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A5278-CAE1-1B92-E4DA-6D70F6D62120}"/>
              </a:ext>
            </a:extLst>
          </p:cNvPr>
          <p:cNvSpPr>
            <a:spLocks noGrp="1"/>
          </p:cNvSpPr>
          <p:nvPr>
            <p:ph type="title"/>
          </p:nvPr>
        </p:nvSpPr>
        <p:spPr>
          <a:xfrm>
            <a:off x="572494" y="238539"/>
            <a:ext cx="10723864" cy="1434415"/>
          </a:xfrm>
        </p:spPr>
        <p:txBody>
          <a:bodyPr anchor="b">
            <a:normAutofit fontScale="90000"/>
          </a:bodyPr>
          <a:lstStyle/>
          <a:p>
            <a:r>
              <a:rPr lang="en-US" sz="3000" b="1" dirty="0"/>
              <a:t>MEMBIARKAN UNGGAS YANG DITERNAKNYA MERUSAK KEBUN/TANAH YANG TELAH DITABURI BENIH PERLU DIATUR DALAM RKUHP?</a:t>
            </a:r>
            <a:r>
              <a:rPr lang="en-ID" sz="3000" b="1" dirty="0"/>
              <a:t> </a:t>
            </a:r>
            <a:r>
              <a:rPr lang="en-US" sz="3000" b="1" dirty="0"/>
              <a:t>(</a:t>
            </a:r>
            <a:r>
              <a:rPr lang="en-US" sz="3000" b="1" dirty="0" err="1"/>
              <a:t>Pasal</a:t>
            </a:r>
            <a:r>
              <a:rPr lang="en-US" sz="3000" b="1" dirty="0"/>
              <a:t> 277 RKUHP</a:t>
            </a:r>
            <a:r>
              <a:rPr lang="en-ID" sz="3000" b="1" dirty="0"/>
              <a:t>/</a:t>
            </a:r>
            <a:r>
              <a:rPr lang="en-US" sz="3000" b="1" dirty="0" err="1"/>
              <a:t>Sanksi</a:t>
            </a:r>
            <a:r>
              <a:rPr lang="en-US" sz="3000" b="1" dirty="0"/>
              <a:t> </a:t>
            </a:r>
            <a:r>
              <a:rPr lang="en-US" sz="3000" b="1" dirty="0" err="1"/>
              <a:t>Denda</a:t>
            </a:r>
            <a:r>
              <a:rPr lang="en-US" sz="3000" b="1" dirty="0"/>
              <a:t> </a:t>
            </a:r>
            <a:r>
              <a:rPr lang="en-US" sz="3000" b="1" dirty="0" err="1"/>
              <a:t>Kategori</a:t>
            </a:r>
            <a:r>
              <a:rPr lang="en-US" sz="3000" b="1" dirty="0"/>
              <a:t> II)</a:t>
            </a:r>
            <a:r>
              <a:rPr lang="en-ID" sz="3000" b="1" dirty="0">
                <a:effectLst/>
              </a:rPr>
              <a:t> </a:t>
            </a:r>
            <a:endParaRPr lang="en-US" sz="3000" b="1" dirty="0"/>
          </a:p>
        </p:txBody>
      </p:sp>
      <p:sp>
        <p:nvSpPr>
          <p:cNvPr id="3" name="Content Placeholder 2">
            <a:extLst>
              <a:ext uri="{FF2B5EF4-FFF2-40B4-BE49-F238E27FC236}">
                <a16:creationId xmlns:a16="http://schemas.microsoft.com/office/drawing/2014/main" id="{0B49EBBD-D903-A468-3DF8-E0CC40759B54}"/>
              </a:ext>
            </a:extLst>
          </p:cNvPr>
          <p:cNvSpPr>
            <a:spLocks noGrp="1"/>
          </p:cNvSpPr>
          <p:nvPr>
            <p:ph idx="1"/>
          </p:nvPr>
        </p:nvSpPr>
        <p:spPr>
          <a:xfrm>
            <a:off x="4905954" y="2071315"/>
            <a:ext cx="6824083" cy="4548145"/>
          </a:xfrm>
        </p:spPr>
        <p:txBody>
          <a:bodyPr anchor="t">
            <a:normAutofit/>
          </a:bodyPr>
          <a:lstStyle/>
          <a:p>
            <a:pPr lvl="0"/>
            <a:r>
              <a:rPr lang="en-US" sz="2200" dirty="0" err="1"/>
              <a:t>Bukan</a:t>
            </a:r>
            <a:r>
              <a:rPr lang="en-US" sz="2200" dirty="0"/>
              <a:t> </a:t>
            </a:r>
            <a:r>
              <a:rPr lang="en-US" sz="2200" dirty="0" err="1"/>
              <a:t>merupakan</a:t>
            </a:r>
            <a:r>
              <a:rPr lang="en-US" sz="2200" dirty="0"/>
              <a:t> </a:t>
            </a:r>
            <a:r>
              <a:rPr lang="en-US" sz="2200" dirty="0" err="1"/>
              <a:t>rumusan</a:t>
            </a:r>
            <a:r>
              <a:rPr lang="en-US" sz="2200" dirty="0"/>
              <a:t> </a:t>
            </a:r>
            <a:r>
              <a:rPr lang="en-US" sz="2200" dirty="0" err="1"/>
              <a:t>delik</a:t>
            </a:r>
            <a:r>
              <a:rPr lang="en-US" sz="2200" dirty="0"/>
              <a:t> yang </a:t>
            </a:r>
            <a:r>
              <a:rPr lang="en-US" sz="2200" dirty="0" err="1"/>
              <a:t>baru</a:t>
            </a:r>
            <a:r>
              <a:rPr lang="en-US" sz="2200" dirty="0"/>
              <a:t>, </a:t>
            </a:r>
            <a:r>
              <a:rPr lang="en-US" sz="2200" dirty="0" err="1"/>
              <a:t>karena</a:t>
            </a:r>
            <a:r>
              <a:rPr lang="en-US" sz="2200" dirty="0"/>
              <a:t> </a:t>
            </a:r>
            <a:r>
              <a:rPr lang="en-US" sz="2200" dirty="0" err="1"/>
              <a:t>ketentuan</a:t>
            </a:r>
            <a:r>
              <a:rPr lang="en-US" sz="2200" dirty="0"/>
              <a:t> </a:t>
            </a:r>
            <a:r>
              <a:rPr lang="en-US" sz="2200" dirty="0" err="1"/>
              <a:t>serupa</a:t>
            </a:r>
            <a:r>
              <a:rPr lang="en-US" sz="2200" dirty="0"/>
              <a:t> </a:t>
            </a:r>
            <a:r>
              <a:rPr lang="en-US" sz="2200" dirty="0" err="1"/>
              <a:t>sudah</a:t>
            </a:r>
            <a:r>
              <a:rPr lang="en-US" sz="2200" dirty="0"/>
              <a:t> </a:t>
            </a:r>
            <a:r>
              <a:rPr lang="en-US" sz="2200" dirty="0" err="1"/>
              <a:t>diatur</a:t>
            </a:r>
            <a:r>
              <a:rPr lang="en-US" sz="2200" dirty="0"/>
              <a:t> </a:t>
            </a:r>
            <a:r>
              <a:rPr lang="en-US" sz="2200" dirty="0" err="1"/>
              <a:t>dalam</a:t>
            </a:r>
            <a:r>
              <a:rPr lang="en-US" sz="2200" dirty="0"/>
              <a:t> </a:t>
            </a:r>
            <a:r>
              <a:rPr lang="en-US" sz="2200" dirty="0" err="1"/>
              <a:t>Pasal</a:t>
            </a:r>
            <a:r>
              <a:rPr lang="en-US" sz="2200" dirty="0"/>
              <a:t> 548 KUHP lama. </a:t>
            </a:r>
            <a:r>
              <a:rPr lang="en-US" sz="2200" dirty="0" err="1"/>
              <a:t>Pasca</a:t>
            </a:r>
            <a:r>
              <a:rPr lang="en-US" sz="2200" dirty="0"/>
              <a:t> </a:t>
            </a:r>
            <a:r>
              <a:rPr lang="en-US" sz="2200" dirty="0" err="1"/>
              <a:t>sosialisasi</a:t>
            </a:r>
            <a:r>
              <a:rPr lang="en-US" sz="2200" dirty="0"/>
              <a:t> RKUHP, </a:t>
            </a:r>
            <a:r>
              <a:rPr lang="en-US" sz="2200" dirty="0" err="1"/>
              <a:t>telah</a:t>
            </a:r>
            <a:r>
              <a:rPr lang="en-US" sz="2200" dirty="0"/>
              <a:t> </a:t>
            </a:r>
            <a:r>
              <a:rPr lang="en-US" sz="2200" dirty="0" err="1"/>
              <a:t>dilakukan</a:t>
            </a:r>
            <a:r>
              <a:rPr lang="en-US" sz="2200" dirty="0"/>
              <a:t> </a:t>
            </a:r>
            <a:r>
              <a:rPr lang="en-US" sz="2200" dirty="0" err="1"/>
              <a:t>penambahan</a:t>
            </a:r>
            <a:r>
              <a:rPr lang="en-US" sz="2200" dirty="0"/>
              <a:t> </a:t>
            </a:r>
            <a:r>
              <a:rPr lang="en-US" sz="2200" dirty="0" err="1"/>
              <a:t>frasa</a:t>
            </a:r>
            <a:r>
              <a:rPr lang="en-US" sz="2200" dirty="0"/>
              <a:t> “</a:t>
            </a:r>
            <a:r>
              <a:rPr lang="en-US" sz="2200" i="1" dirty="0"/>
              <a:t>yang </a:t>
            </a:r>
            <a:r>
              <a:rPr lang="en-US" sz="2200" i="1" dirty="0" err="1"/>
              <a:t>menimbulkan</a:t>
            </a:r>
            <a:r>
              <a:rPr lang="en-US" sz="2200" i="1" dirty="0"/>
              <a:t> </a:t>
            </a:r>
            <a:r>
              <a:rPr lang="en-US" sz="2200" i="1" dirty="0" err="1"/>
              <a:t>kerugian</a:t>
            </a:r>
            <a:r>
              <a:rPr lang="en-US" sz="2200" dirty="0"/>
              <a:t>” </a:t>
            </a:r>
            <a:r>
              <a:rPr lang="en-US" sz="2200" dirty="0" err="1"/>
              <a:t>sehingga</a:t>
            </a:r>
            <a:r>
              <a:rPr lang="en-US" sz="2200" dirty="0"/>
              <a:t> </a:t>
            </a:r>
            <a:r>
              <a:rPr lang="en-US" sz="2200" dirty="0" err="1"/>
              <a:t>jenis</a:t>
            </a:r>
            <a:r>
              <a:rPr lang="en-US" sz="2200" dirty="0"/>
              <a:t> </a:t>
            </a:r>
            <a:r>
              <a:rPr lang="en-US" sz="2200" dirty="0" err="1"/>
              <a:t>Deliknya</a:t>
            </a:r>
            <a:r>
              <a:rPr lang="en-US" sz="2200" dirty="0"/>
              <a:t> </a:t>
            </a:r>
            <a:r>
              <a:rPr lang="en-US" sz="2200" dirty="0" err="1"/>
              <a:t>Materiil</a:t>
            </a:r>
            <a:r>
              <a:rPr lang="en-US" sz="2200" dirty="0"/>
              <a:t> (</a:t>
            </a:r>
            <a:r>
              <a:rPr lang="en-US" sz="2200" dirty="0" err="1"/>
              <a:t>harus</a:t>
            </a:r>
            <a:r>
              <a:rPr lang="en-US" sz="2200" dirty="0"/>
              <a:t> </a:t>
            </a:r>
            <a:r>
              <a:rPr lang="en-US" sz="2200" dirty="0" err="1"/>
              <a:t>ada</a:t>
            </a:r>
            <a:r>
              <a:rPr lang="en-US" sz="2200" dirty="0"/>
              <a:t> </a:t>
            </a:r>
            <a:r>
              <a:rPr lang="en-US" sz="2200" dirty="0" err="1"/>
              <a:t>akibat</a:t>
            </a:r>
            <a:r>
              <a:rPr lang="en-US" sz="2200" dirty="0"/>
              <a:t> </a:t>
            </a:r>
            <a:r>
              <a:rPr lang="en-US" sz="2200" dirty="0" err="1"/>
              <a:t>berupa</a:t>
            </a:r>
            <a:r>
              <a:rPr lang="en-US" sz="2200" dirty="0"/>
              <a:t> </a:t>
            </a:r>
            <a:r>
              <a:rPr lang="en-US" sz="2200" dirty="0" err="1"/>
              <a:t>kerugian</a:t>
            </a:r>
            <a:r>
              <a:rPr lang="en-US" sz="2200" dirty="0"/>
              <a:t>).</a:t>
            </a:r>
            <a:endParaRPr lang="en-ID" sz="2200" dirty="0"/>
          </a:p>
          <a:p>
            <a:pPr marL="0" indent="0">
              <a:buNone/>
            </a:pPr>
            <a:endParaRPr lang="en-ID" sz="2200" dirty="0"/>
          </a:p>
          <a:p>
            <a:r>
              <a:rPr lang="en-US" sz="2200" dirty="0" err="1"/>
              <a:t>Pengaturan</a:t>
            </a:r>
            <a:r>
              <a:rPr lang="en-US" sz="2200" dirty="0"/>
              <a:t> </a:t>
            </a:r>
            <a:r>
              <a:rPr lang="en-US" sz="2200" dirty="0" err="1"/>
              <a:t>pasal</a:t>
            </a:r>
            <a:r>
              <a:rPr lang="en-US" sz="2200" dirty="0"/>
              <a:t> </a:t>
            </a:r>
            <a:r>
              <a:rPr lang="en-US" sz="2200" dirty="0" err="1"/>
              <a:t>ini</a:t>
            </a:r>
            <a:r>
              <a:rPr lang="en-US" sz="2200" dirty="0"/>
              <a:t> </a:t>
            </a:r>
            <a:r>
              <a:rPr lang="en-US" sz="2200" dirty="0" err="1"/>
              <a:t>masih</a:t>
            </a:r>
            <a:r>
              <a:rPr lang="en-US" sz="2200" dirty="0"/>
              <a:t> </a:t>
            </a:r>
            <a:r>
              <a:rPr lang="en-US" sz="2200" dirty="0" err="1"/>
              <a:t>diperlukan</a:t>
            </a:r>
            <a:r>
              <a:rPr lang="en-US" sz="2200" dirty="0"/>
              <a:t> </a:t>
            </a:r>
            <a:r>
              <a:rPr lang="en-US" sz="2200" dirty="0" err="1"/>
              <a:t>pengaturannya</a:t>
            </a:r>
            <a:r>
              <a:rPr lang="en-US" sz="2200" dirty="0"/>
              <a:t> </a:t>
            </a:r>
            <a:r>
              <a:rPr lang="en-US" sz="2200" dirty="0" err="1"/>
              <a:t>terutama</a:t>
            </a:r>
            <a:r>
              <a:rPr lang="en-US" sz="2200" dirty="0"/>
              <a:t> </a:t>
            </a:r>
            <a:r>
              <a:rPr lang="en-US" sz="2200" dirty="0" err="1"/>
              <a:t>bagi</a:t>
            </a:r>
            <a:r>
              <a:rPr lang="en-US" sz="2200" dirty="0"/>
              <a:t> wilayah </a:t>
            </a:r>
            <a:r>
              <a:rPr lang="en-US" sz="2200" dirty="0" err="1"/>
              <a:t>pedesaan</a:t>
            </a:r>
            <a:r>
              <a:rPr lang="en-US" sz="2200" dirty="0"/>
              <a:t> </a:t>
            </a:r>
            <a:r>
              <a:rPr lang="en-US" sz="2200" dirty="0" err="1"/>
              <a:t>guna</a:t>
            </a:r>
            <a:r>
              <a:rPr lang="en-US" sz="2200" dirty="0"/>
              <a:t> </a:t>
            </a:r>
            <a:r>
              <a:rPr lang="en-US" sz="2200" dirty="0" err="1"/>
              <a:t>melindungi</a:t>
            </a:r>
            <a:r>
              <a:rPr lang="en-US" sz="2200" dirty="0"/>
              <a:t> </a:t>
            </a:r>
            <a:r>
              <a:rPr lang="en-US" sz="2200" dirty="0" err="1"/>
              <a:t>kepentingan</a:t>
            </a:r>
            <a:r>
              <a:rPr lang="en-US" sz="2200" dirty="0"/>
              <a:t> </a:t>
            </a:r>
            <a:r>
              <a:rPr lang="en-US" sz="2200" dirty="0" err="1"/>
              <a:t>hukum</a:t>
            </a:r>
            <a:r>
              <a:rPr lang="en-US" sz="2200" dirty="0"/>
              <a:t> para </a:t>
            </a:r>
            <a:r>
              <a:rPr lang="en-US" sz="2200" dirty="0" err="1"/>
              <a:t>petani</a:t>
            </a:r>
            <a:r>
              <a:rPr lang="en-US" sz="2200" dirty="0"/>
              <a:t>.</a:t>
            </a:r>
            <a:r>
              <a:rPr lang="en-ID" sz="2200" dirty="0">
                <a:effectLst/>
              </a:rPr>
              <a:t> </a:t>
            </a:r>
            <a:endParaRPr lang="en-US" sz="2200" dirty="0"/>
          </a:p>
        </p:txBody>
      </p:sp>
      <p:pic>
        <p:nvPicPr>
          <p:cNvPr id="17410" name="Picture 2" descr="10 Meme lucu ayam ini bikin ketawa kesel">
            <a:extLst>
              <a:ext uri="{FF2B5EF4-FFF2-40B4-BE49-F238E27FC236}">
                <a16:creationId xmlns:a16="http://schemas.microsoft.com/office/drawing/2014/main" id="{4A66CFF2-7AC6-6648-1EE9-B2E863C58F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 r="5919" b="-4"/>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4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39961-7D13-3315-4B7B-505BA58DF7A4}"/>
              </a:ext>
            </a:extLst>
          </p:cNvPr>
          <p:cNvSpPr txBox="1">
            <a:spLocks/>
          </p:cNvSpPr>
          <p:nvPr/>
        </p:nvSpPr>
        <p:spPr>
          <a:xfrm>
            <a:off x="4657345" y="185621"/>
            <a:ext cx="6709350"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t>MENGAPA TP PENGANIAYAAN HEWAN DIATUR DALAM RKUHP</a:t>
            </a:r>
            <a:r>
              <a:rPr lang="en-ID" sz="3000" b="1" dirty="0"/>
              <a:t> ?</a:t>
            </a:r>
            <a:br>
              <a:rPr lang="en-ID" sz="3000" dirty="0"/>
            </a:br>
            <a:r>
              <a:rPr lang="en-ID" sz="3000" dirty="0"/>
              <a:t>(</a:t>
            </a:r>
            <a:r>
              <a:rPr lang="en-ID" sz="3000" b="1" dirty="0"/>
              <a:t>340 </a:t>
            </a:r>
            <a:r>
              <a:rPr lang="en-ID" sz="3000" b="1" dirty="0" err="1"/>
              <a:t>ayat</a:t>
            </a:r>
            <a:r>
              <a:rPr lang="en-ID" sz="3000" b="1" dirty="0"/>
              <a:t> 1 RKUHP: </a:t>
            </a:r>
            <a:r>
              <a:rPr lang="en-ID" sz="3000" b="1" dirty="0" err="1"/>
              <a:t>Sanksi</a:t>
            </a:r>
            <a:r>
              <a:rPr lang="en-ID" sz="3000" b="1" dirty="0"/>
              <a:t> 1 </a:t>
            </a:r>
            <a:r>
              <a:rPr lang="en-ID" sz="3000" b="1" dirty="0" err="1"/>
              <a:t>Tahun</a:t>
            </a:r>
            <a:r>
              <a:rPr lang="en-ID" sz="3000" b="1" dirty="0"/>
              <a:t> ATAU </a:t>
            </a:r>
            <a:r>
              <a:rPr lang="en-ID" sz="3000" b="1" dirty="0" err="1"/>
              <a:t>Denda</a:t>
            </a:r>
            <a:r>
              <a:rPr lang="en-ID" sz="3000" b="1" dirty="0"/>
              <a:t> </a:t>
            </a:r>
            <a:r>
              <a:rPr lang="en-ID" sz="3000" b="1" dirty="0" err="1"/>
              <a:t>Kategori</a:t>
            </a:r>
            <a:r>
              <a:rPr lang="en-ID" sz="3000" b="1" dirty="0"/>
              <a:t> II)</a:t>
            </a:r>
            <a:endParaRPr lang="en-US" sz="3000" b="1" dirty="0"/>
          </a:p>
        </p:txBody>
      </p:sp>
      <p:pic>
        <p:nvPicPr>
          <p:cNvPr id="6" name="Picture 4" descr="Lemahnya Tindakan Hukum Terhadap Pelaku Tindak Kekerasan pada Hewan |  BeritaBojonegoro.com">
            <a:extLst>
              <a:ext uri="{FF2B5EF4-FFF2-40B4-BE49-F238E27FC236}">
                <a16:creationId xmlns:a16="http://schemas.microsoft.com/office/drawing/2014/main" id="{BE878773-2126-B6B9-8C7C-1E13D0D8D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28" r="3311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96F6943-06E0-9B4A-6A20-326801666D81}"/>
              </a:ext>
            </a:extLst>
          </p:cNvPr>
          <p:cNvSpPr txBox="1">
            <a:spLocks/>
          </p:cNvSpPr>
          <p:nvPr/>
        </p:nvSpPr>
        <p:spPr>
          <a:xfrm>
            <a:off x="5297762" y="2706624"/>
            <a:ext cx="6251110"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Bukan</a:t>
            </a:r>
            <a:r>
              <a:rPr lang="en-US" sz="2000" dirty="0"/>
              <a:t> </a:t>
            </a:r>
            <a:r>
              <a:rPr lang="en-US" sz="2000" dirty="0" err="1"/>
              <a:t>merupakan</a:t>
            </a:r>
            <a:r>
              <a:rPr lang="en-US" sz="2000" dirty="0"/>
              <a:t> </a:t>
            </a:r>
            <a:r>
              <a:rPr lang="en-US" sz="2000" dirty="0" err="1"/>
              <a:t>tindak</a:t>
            </a:r>
            <a:r>
              <a:rPr lang="en-US" sz="2000" dirty="0"/>
              <a:t> </a:t>
            </a:r>
            <a:r>
              <a:rPr lang="en-US" sz="2000" dirty="0" err="1"/>
              <a:t>pidana</a:t>
            </a:r>
            <a:r>
              <a:rPr lang="en-US" sz="2000" dirty="0"/>
              <a:t> yang </a:t>
            </a:r>
            <a:r>
              <a:rPr lang="en-US" sz="2000" dirty="0" err="1"/>
              <a:t>baru</a:t>
            </a:r>
            <a:r>
              <a:rPr lang="en-US" sz="2000" dirty="0"/>
              <a:t>, </a:t>
            </a:r>
            <a:r>
              <a:rPr lang="en-US" sz="2000" dirty="0" err="1"/>
              <a:t>karena</a:t>
            </a:r>
            <a:r>
              <a:rPr lang="en-US" sz="2000" dirty="0"/>
              <a:t> </a:t>
            </a:r>
            <a:r>
              <a:rPr lang="en-US" sz="2000" dirty="0" err="1"/>
              <a:t>ketentuan</a:t>
            </a:r>
            <a:r>
              <a:rPr lang="en-US" sz="2000" dirty="0"/>
              <a:t> </a:t>
            </a:r>
            <a:r>
              <a:rPr lang="en-US" sz="2000" dirty="0" err="1"/>
              <a:t>serupa</a:t>
            </a:r>
            <a:r>
              <a:rPr lang="en-US" sz="2000" dirty="0"/>
              <a:t> </a:t>
            </a:r>
            <a:r>
              <a:rPr lang="en-US" sz="2000" dirty="0" err="1"/>
              <a:t>sudah</a:t>
            </a:r>
            <a:r>
              <a:rPr lang="en-US" sz="2000" dirty="0"/>
              <a:t> </a:t>
            </a:r>
            <a:r>
              <a:rPr lang="en-US" sz="2000" dirty="0" err="1"/>
              <a:t>diatur</a:t>
            </a:r>
            <a:r>
              <a:rPr lang="en-US" sz="2000" dirty="0"/>
              <a:t> </a:t>
            </a:r>
            <a:r>
              <a:rPr lang="en-US" sz="2000" dirty="0" err="1"/>
              <a:t>dalam</a:t>
            </a:r>
            <a:r>
              <a:rPr lang="en-US" sz="2000" dirty="0"/>
              <a:t> </a:t>
            </a:r>
            <a:r>
              <a:rPr lang="en-US" sz="2000" dirty="0" err="1"/>
              <a:t>Pasal</a:t>
            </a:r>
            <a:r>
              <a:rPr lang="en-US" sz="2000" dirty="0"/>
              <a:t> 302 KUHP </a:t>
            </a:r>
            <a:r>
              <a:rPr lang="en-US" sz="2000" dirty="0" err="1"/>
              <a:t>saat</a:t>
            </a:r>
            <a:r>
              <a:rPr lang="en-US" sz="2000" dirty="0"/>
              <a:t> </a:t>
            </a:r>
            <a:r>
              <a:rPr lang="en-US" sz="2000" dirty="0" err="1"/>
              <a:t>ini</a:t>
            </a:r>
            <a:r>
              <a:rPr lang="en-US" sz="2000" dirty="0"/>
              <a:t> </a:t>
            </a:r>
            <a:r>
              <a:rPr lang="en-US" sz="2000" dirty="0" err="1"/>
              <a:t>yaitu</a:t>
            </a:r>
            <a:r>
              <a:rPr lang="en-US" sz="2000" dirty="0"/>
              <a:t> </a:t>
            </a:r>
            <a:r>
              <a:rPr lang="en-US" sz="2000" dirty="0" err="1"/>
              <a:t>Tindak</a:t>
            </a:r>
            <a:r>
              <a:rPr lang="en-US" sz="2000" dirty="0"/>
              <a:t> </a:t>
            </a:r>
            <a:r>
              <a:rPr lang="en-US" sz="2000" dirty="0" err="1"/>
              <a:t>Pidana</a:t>
            </a:r>
            <a:r>
              <a:rPr lang="en-US" sz="2000" dirty="0"/>
              <a:t> </a:t>
            </a:r>
            <a:r>
              <a:rPr lang="en-US" sz="2000" dirty="0" err="1"/>
              <a:t>Penganiayaan</a:t>
            </a:r>
            <a:r>
              <a:rPr lang="en-US" sz="2000" dirty="0"/>
              <a:t> </a:t>
            </a:r>
            <a:r>
              <a:rPr lang="en-US" sz="2000" dirty="0" err="1"/>
              <a:t>Ringan</a:t>
            </a:r>
            <a:r>
              <a:rPr lang="en-US" sz="2000" dirty="0"/>
              <a:t> </a:t>
            </a:r>
            <a:r>
              <a:rPr lang="en-US" sz="2000" dirty="0" err="1"/>
              <a:t>Terhadap</a:t>
            </a:r>
            <a:r>
              <a:rPr lang="en-US" sz="2000" dirty="0"/>
              <a:t> </a:t>
            </a:r>
            <a:r>
              <a:rPr lang="en-US" sz="2000" dirty="0" err="1"/>
              <a:t>Hewan</a:t>
            </a:r>
            <a:r>
              <a:rPr lang="en-US" sz="2000" dirty="0"/>
              <a:t>. </a:t>
            </a:r>
            <a:endParaRPr lang="en-ID" sz="2000" dirty="0"/>
          </a:p>
          <a:p>
            <a:pPr marL="0" indent="0">
              <a:buFont typeface="Arial" panose="020B0604020202020204" pitchFamily="34" charset="0"/>
              <a:buNone/>
            </a:pPr>
            <a:endParaRPr lang="en-ID" sz="2000" dirty="0"/>
          </a:p>
          <a:p>
            <a:r>
              <a:rPr lang="en-US" sz="2000" dirty="0" err="1"/>
              <a:t>Ketentuan</a:t>
            </a:r>
            <a:r>
              <a:rPr lang="en-US" sz="2000" dirty="0"/>
              <a:t> </a:t>
            </a:r>
            <a:r>
              <a:rPr lang="en-US" sz="2000" dirty="0" err="1"/>
              <a:t>ini</a:t>
            </a:r>
            <a:r>
              <a:rPr lang="en-US" sz="2000" dirty="0"/>
              <a:t> </a:t>
            </a:r>
            <a:r>
              <a:rPr lang="en-US" sz="2000" dirty="0" err="1"/>
              <a:t>masih</a:t>
            </a:r>
            <a:r>
              <a:rPr lang="en-US" sz="2000" dirty="0"/>
              <a:t> </a:t>
            </a:r>
            <a:r>
              <a:rPr lang="en-US" sz="2000" dirty="0" err="1"/>
              <a:t>dikehendaki</a:t>
            </a:r>
            <a:r>
              <a:rPr lang="en-US" sz="2000" dirty="0"/>
              <a:t> oleh </a:t>
            </a:r>
            <a:r>
              <a:rPr lang="en-US" sz="2000" dirty="0" err="1"/>
              <a:t>sekelompok</a:t>
            </a:r>
            <a:r>
              <a:rPr lang="en-US" sz="2000" dirty="0"/>
              <a:t> orang, </a:t>
            </a:r>
            <a:r>
              <a:rPr lang="en-US" sz="2000" dirty="0" err="1"/>
              <a:t>sehingga</a:t>
            </a:r>
            <a:r>
              <a:rPr lang="en-US" sz="2000" dirty="0"/>
              <a:t> </a:t>
            </a:r>
            <a:r>
              <a:rPr lang="en-US" sz="2000" dirty="0" err="1"/>
              <a:t>pemerintah</a:t>
            </a:r>
            <a:r>
              <a:rPr lang="en-US" sz="2000" dirty="0"/>
              <a:t> </a:t>
            </a:r>
            <a:r>
              <a:rPr lang="en-US" sz="2000" dirty="0" err="1"/>
              <a:t>menambahkan</a:t>
            </a:r>
            <a:r>
              <a:rPr lang="en-US" sz="2000" dirty="0"/>
              <a:t> </a:t>
            </a:r>
            <a:r>
              <a:rPr lang="en-US" sz="2000" dirty="0" err="1"/>
              <a:t>penjelasan</a:t>
            </a:r>
            <a:r>
              <a:rPr lang="en-US" sz="2000" dirty="0"/>
              <a:t> </a:t>
            </a:r>
            <a:r>
              <a:rPr lang="en-US" sz="2000" dirty="0" err="1"/>
              <a:t>dalam</a:t>
            </a:r>
            <a:r>
              <a:rPr lang="en-US" sz="2000" dirty="0"/>
              <a:t> </a:t>
            </a:r>
            <a:r>
              <a:rPr lang="en-US" sz="2000" dirty="0" err="1"/>
              <a:t>Pasal</a:t>
            </a:r>
            <a:r>
              <a:rPr lang="en-US" sz="2000" dirty="0"/>
              <a:t> 340 </a:t>
            </a:r>
            <a:r>
              <a:rPr lang="en-US" sz="2000" dirty="0" err="1"/>
              <a:t>ayat</a:t>
            </a:r>
            <a:r>
              <a:rPr lang="en-US" sz="2000" dirty="0"/>
              <a:t> 1 RKUHP </a:t>
            </a:r>
            <a:r>
              <a:rPr lang="en-US" sz="2000" dirty="0" err="1"/>
              <a:t>bahwa</a:t>
            </a:r>
            <a:r>
              <a:rPr lang="en-US" sz="2000" dirty="0"/>
              <a:t> yang </a:t>
            </a:r>
            <a:r>
              <a:rPr lang="en-US" sz="2000" dirty="0" err="1"/>
              <a:t>dimaksud</a:t>
            </a:r>
            <a:r>
              <a:rPr lang="en-US" sz="2000" dirty="0"/>
              <a:t> </a:t>
            </a:r>
            <a:r>
              <a:rPr lang="en-US" sz="2000" dirty="0" err="1"/>
              <a:t>dengan</a:t>
            </a:r>
            <a:r>
              <a:rPr lang="en-US" sz="2000" dirty="0"/>
              <a:t> “</a:t>
            </a:r>
            <a:r>
              <a:rPr lang="en-US" sz="2000" dirty="0" err="1"/>
              <a:t>tujuan</a:t>
            </a:r>
            <a:r>
              <a:rPr lang="en-US" sz="2000" dirty="0"/>
              <a:t> yang </a:t>
            </a:r>
            <a:r>
              <a:rPr lang="en-US" sz="2000" dirty="0" err="1"/>
              <a:t>tidak</a:t>
            </a:r>
            <a:r>
              <a:rPr lang="en-US" sz="2000" dirty="0"/>
              <a:t> </a:t>
            </a:r>
            <a:r>
              <a:rPr lang="en-US" sz="2000" dirty="0" err="1"/>
              <a:t>patut</a:t>
            </a:r>
            <a:r>
              <a:rPr lang="en-US" sz="2000" dirty="0"/>
              <a:t>” </a:t>
            </a:r>
            <a:r>
              <a:rPr lang="en-US" sz="2000" dirty="0" err="1"/>
              <a:t>antara</a:t>
            </a:r>
            <a:r>
              <a:rPr lang="en-US" sz="2000" dirty="0"/>
              <a:t> lain, </a:t>
            </a:r>
            <a:r>
              <a:rPr lang="en-US" sz="2000" dirty="0" err="1"/>
              <a:t>selain</a:t>
            </a:r>
            <a:r>
              <a:rPr lang="en-US" sz="2000" dirty="0"/>
              <a:t> </a:t>
            </a:r>
            <a:r>
              <a:rPr lang="en-US" sz="2000" dirty="0" err="1"/>
              <a:t>untuk</a:t>
            </a:r>
            <a:r>
              <a:rPr lang="en-US" sz="2000" dirty="0"/>
              <a:t> </a:t>
            </a:r>
            <a:r>
              <a:rPr lang="en-US" sz="2000" dirty="0" err="1"/>
              <a:t>konsumsi</a:t>
            </a:r>
            <a:r>
              <a:rPr lang="en-US" sz="2000" dirty="0"/>
              <a:t>, </a:t>
            </a:r>
            <a:r>
              <a:rPr lang="en-US" sz="2000" dirty="0" err="1"/>
              <a:t>ilmu</a:t>
            </a:r>
            <a:r>
              <a:rPr lang="en-US" sz="2000" dirty="0"/>
              <a:t> </a:t>
            </a:r>
            <a:r>
              <a:rPr lang="en-US" sz="2000" dirty="0" err="1"/>
              <a:t>pengetahuan</a:t>
            </a:r>
            <a:r>
              <a:rPr lang="en-US" sz="2000" dirty="0"/>
              <a:t>, </a:t>
            </a:r>
            <a:r>
              <a:rPr lang="en-US" sz="2000" dirty="0" err="1"/>
              <a:t>penelitian</a:t>
            </a:r>
            <a:r>
              <a:rPr lang="en-US" sz="2000" dirty="0"/>
              <a:t> dan </a:t>
            </a:r>
            <a:r>
              <a:rPr lang="en-US" sz="2000" dirty="0" err="1"/>
              <a:t>medis</a:t>
            </a:r>
            <a:r>
              <a:rPr lang="en-US" sz="2000" dirty="0"/>
              <a:t>.</a:t>
            </a:r>
            <a:endParaRPr lang="en-ID" sz="2000" dirty="0"/>
          </a:p>
          <a:p>
            <a:endParaRPr lang="en-US" sz="2000" dirty="0"/>
          </a:p>
        </p:txBody>
      </p:sp>
    </p:spTree>
    <p:extLst>
      <p:ext uri="{BB962C8B-B14F-4D97-AF65-F5344CB8AC3E}">
        <p14:creationId xmlns:p14="http://schemas.microsoft.com/office/powerpoint/2010/main" val="2025578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F3B66D-1052-B95F-39D7-B27D85D5B3D5}"/>
              </a:ext>
            </a:extLst>
          </p:cNvPr>
          <p:cNvSpPr txBox="1"/>
          <p:nvPr/>
        </p:nvSpPr>
        <p:spPr>
          <a:xfrm>
            <a:off x="1134256" y="1376864"/>
            <a:ext cx="9923488" cy="3785652"/>
          </a:xfrm>
          <a:prstGeom prst="rect">
            <a:avLst/>
          </a:prstGeom>
          <a:noFill/>
        </p:spPr>
        <p:txBody>
          <a:bodyPr wrap="square">
            <a:spAutoFit/>
          </a:bodyPr>
          <a:lstStyle/>
          <a:p>
            <a:pPr algn="just"/>
            <a:r>
              <a:rPr lang="en-US" sz="2000" dirty="0" err="1"/>
              <a:t>Terakahir</a:t>
            </a:r>
            <a:r>
              <a:rPr lang="en-US" sz="2000" dirty="0"/>
              <a:t> </a:t>
            </a:r>
            <a:r>
              <a:rPr lang="en-US" sz="2000" dirty="0" err="1"/>
              <a:t>saya</a:t>
            </a:r>
            <a:r>
              <a:rPr lang="en-US" sz="2000" dirty="0"/>
              <a:t> </a:t>
            </a:r>
            <a:r>
              <a:rPr lang="en-US" sz="2000" dirty="0" err="1"/>
              <a:t>sampaikan</a:t>
            </a:r>
            <a:r>
              <a:rPr lang="en-US" sz="2000" dirty="0"/>
              <a:t> </a:t>
            </a:r>
            <a:r>
              <a:rPr lang="en-US" sz="2000" dirty="0" err="1"/>
              <a:t>bahwa</a:t>
            </a:r>
            <a:r>
              <a:rPr lang="en-US" sz="2000" dirty="0"/>
              <a:t> </a:t>
            </a:r>
            <a:r>
              <a:rPr lang="en-US" sz="2000" dirty="0" err="1"/>
              <a:t>pasti</a:t>
            </a:r>
            <a:r>
              <a:rPr lang="en-US" sz="2000" dirty="0"/>
              <a:t> </a:t>
            </a:r>
            <a:r>
              <a:rPr lang="en-US" sz="2000" dirty="0" err="1"/>
              <a:t>masih</a:t>
            </a:r>
            <a:r>
              <a:rPr lang="en-US" sz="2000" dirty="0"/>
              <a:t> </a:t>
            </a:r>
            <a:r>
              <a:rPr lang="en-US" sz="2000" dirty="0" err="1"/>
              <a:t>perlu</a:t>
            </a:r>
            <a:r>
              <a:rPr lang="en-US" sz="2000" dirty="0"/>
              <a:t> </a:t>
            </a:r>
            <a:r>
              <a:rPr lang="en-US" sz="2000" dirty="0" err="1"/>
              <a:t>banyak</a:t>
            </a:r>
            <a:r>
              <a:rPr lang="en-US" sz="2000" dirty="0"/>
              <a:t> </a:t>
            </a:r>
            <a:r>
              <a:rPr lang="en-US" sz="2000" dirty="0" err="1"/>
              <a:t>peraturan</a:t>
            </a:r>
            <a:r>
              <a:rPr lang="en-US" sz="2000" dirty="0"/>
              <a:t> </a:t>
            </a:r>
            <a:r>
              <a:rPr lang="en-US" sz="2000" dirty="0" err="1"/>
              <a:t>pelaksana</a:t>
            </a:r>
            <a:r>
              <a:rPr lang="en-US" sz="2000" dirty="0"/>
              <a:t> KUHP 23 </a:t>
            </a:r>
            <a:r>
              <a:rPr lang="en-US" sz="2000" dirty="0" err="1"/>
              <a:t>yg</a:t>
            </a:r>
            <a:r>
              <a:rPr lang="en-US" sz="2000" dirty="0"/>
              <a:t> </a:t>
            </a:r>
            <a:r>
              <a:rPr lang="en-US" sz="2000" dirty="0" err="1"/>
              <a:t>jg</a:t>
            </a:r>
            <a:r>
              <a:rPr lang="en-US" sz="2000" dirty="0"/>
              <a:t> </a:t>
            </a:r>
            <a:r>
              <a:rPr lang="en-US" sz="2000" dirty="0" err="1"/>
              <a:t>hrs</a:t>
            </a:r>
            <a:r>
              <a:rPr lang="en-US" sz="2000" dirty="0"/>
              <a:t> </a:t>
            </a:r>
            <a:r>
              <a:rPr lang="en-US" sz="2000" dirty="0" err="1"/>
              <a:t>dipatuhi</a:t>
            </a:r>
            <a:r>
              <a:rPr lang="en-US" sz="2000" dirty="0"/>
              <a:t> oleh </a:t>
            </a:r>
            <a:r>
              <a:rPr lang="en-US" sz="2000" dirty="0" err="1"/>
              <a:t>peraturan</a:t>
            </a:r>
            <a:r>
              <a:rPr lang="en-US" sz="2000" dirty="0"/>
              <a:t> di </a:t>
            </a:r>
            <a:r>
              <a:rPr lang="en-US" sz="2000" dirty="0" err="1"/>
              <a:t>luar</a:t>
            </a:r>
            <a:r>
              <a:rPr lang="en-US" sz="2000" dirty="0"/>
              <a:t> </a:t>
            </a:r>
            <a:r>
              <a:rPr lang="en-US" sz="2000" dirty="0" err="1"/>
              <a:t>kuhp</a:t>
            </a:r>
            <a:r>
              <a:rPr lang="en-US" sz="2000" dirty="0"/>
              <a:t> </a:t>
            </a:r>
            <a:r>
              <a:rPr lang="en-US" sz="2000" dirty="0" err="1"/>
              <a:t>terkait</a:t>
            </a:r>
            <a:r>
              <a:rPr lang="en-US" sz="2000" dirty="0"/>
              <a:t> </a:t>
            </a:r>
            <a:r>
              <a:rPr lang="en-US" sz="2000" dirty="0" err="1"/>
              <a:t>perlakuan</a:t>
            </a:r>
            <a:r>
              <a:rPr lang="en-US" sz="2000" dirty="0"/>
              <a:t> dan </a:t>
            </a:r>
            <a:r>
              <a:rPr lang="en-US" sz="2000" dirty="0" err="1"/>
              <a:t>perlindungan</a:t>
            </a:r>
            <a:r>
              <a:rPr lang="en-US" sz="2000" dirty="0"/>
              <a:t> </a:t>
            </a:r>
            <a:r>
              <a:rPr lang="en-US" sz="2000" dirty="0" err="1"/>
              <a:t>hewan</a:t>
            </a:r>
            <a:r>
              <a:rPr lang="en-US" sz="2000" dirty="0"/>
              <a:t>. </a:t>
            </a:r>
            <a:r>
              <a:rPr lang="en-US" sz="2000" dirty="0" err="1"/>
              <a:t>Baik</a:t>
            </a:r>
            <a:r>
              <a:rPr lang="en-US" sz="2000" dirty="0"/>
              <a:t> </a:t>
            </a:r>
            <a:r>
              <a:rPr lang="en-US" sz="2000" dirty="0" err="1"/>
              <a:t>itu</a:t>
            </a:r>
            <a:r>
              <a:rPr lang="en-US" sz="2000" dirty="0"/>
              <a:t> </a:t>
            </a:r>
            <a:r>
              <a:rPr lang="en-US" sz="2000" dirty="0" err="1"/>
              <a:t>peraturan</a:t>
            </a:r>
            <a:r>
              <a:rPr lang="en-US" sz="2000" dirty="0"/>
              <a:t> </a:t>
            </a:r>
            <a:r>
              <a:rPr lang="en-US" sz="2000" dirty="0" err="1"/>
              <a:t>terkait</a:t>
            </a:r>
            <a:r>
              <a:rPr lang="en-US" sz="2000" dirty="0"/>
              <a:t> </a:t>
            </a:r>
            <a:r>
              <a:rPr lang="en-US" sz="2000" dirty="0" err="1"/>
              <a:t>dengan</a:t>
            </a:r>
            <a:r>
              <a:rPr lang="en-US" sz="2000" dirty="0"/>
              <a:t> </a:t>
            </a:r>
            <a:r>
              <a:rPr lang="en-US" sz="2000" dirty="0" err="1"/>
              <a:t>ketentuan</a:t>
            </a:r>
            <a:r>
              <a:rPr lang="en-US" sz="2000" dirty="0"/>
              <a:t> </a:t>
            </a:r>
            <a:r>
              <a:rPr lang="en-US" sz="2000" dirty="0" err="1"/>
              <a:t>dibidang</a:t>
            </a:r>
            <a:r>
              <a:rPr lang="en-US" sz="2000" dirty="0"/>
              <a:t> </a:t>
            </a:r>
            <a:r>
              <a:rPr lang="en-US" sz="2000" dirty="0" err="1"/>
              <a:t>perekonomian</a:t>
            </a:r>
            <a:r>
              <a:rPr lang="en-US" sz="2000" dirty="0"/>
              <a:t>/ </a:t>
            </a:r>
            <a:r>
              <a:rPr lang="en-US" sz="2000" dirty="0" err="1"/>
              <a:t>perdagangan</a:t>
            </a:r>
            <a:r>
              <a:rPr lang="en-US" sz="2000" dirty="0"/>
              <a:t>  </a:t>
            </a:r>
            <a:r>
              <a:rPr lang="en-US" sz="2000" dirty="0" err="1"/>
              <a:t>misal</a:t>
            </a:r>
            <a:r>
              <a:rPr lang="en-US" sz="2000" dirty="0"/>
              <a:t> </a:t>
            </a:r>
            <a:r>
              <a:rPr lang="en-US" sz="2000" dirty="0" err="1"/>
              <a:t>tatacara</a:t>
            </a:r>
            <a:r>
              <a:rPr lang="en-US" sz="2000" dirty="0"/>
              <a:t> </a:t>
            </a:r>
            <a:r>
              <a:rPr lang="en-US" sz="2000" dirty="0" err="1"/>
              <a:t>perdagangan</a:t>
            </a:r>
            <a:r>
              <a:rPr lang="en-US" sz="2000" dirty="0"/>
              <a:t> </a:t>
            </a:r>
            <a:r>
              <a:rPr lang="en-US" sz="2000" dirty="0" err="1"/>
              <a:t>daging</a:t>
            </a:r>
            <a:r>
              <a:rPr lang="en-US" sz="2000" dirty="0"/>
              <a:t> dan </a:t>
            </a:r>
            <a:r>
              <a:rPr lang="en-US" sz="2000" dirty="0" err="1"/>
              <a:t>konsumsi</a:t>
            </a:r>
            <a:r>
              <a:rPr lang="en-US" sz="2000" dirty="0"/>
              <a:t> </a:t>
            </a:r>
            <a:r>
              <a:rPr lang="en-US" sz="2000" dirty="0" err="1"/>
              <a:t>daging</a:t>
            </a:r>
            <a:r>
              <a:rPr lang="en-US" sz="2000" dirty="0"/>
              <a:t> </a:t>
            </a:r>
            <a:r>
              <a:rPr lang="en-US" sz="2000" dirty="0" err="1"/>
              <a:t>maupun</a:t>
            </a:r>
            <a:r>
              <a:rPr lang="en-US" sz="2000" dirty="0"/>
              <a:t> </a:t>
            </a:r>
            <a:r>
              <a:rPr lang="en-US" sz="2000" dirty="0" err="1"/>
              <a:t>telur</a:t>
            </a:r>
            <a:r>
              <a:rPr lang="en-US" sz="2000" dirty="0"/>
              <a:t>. </a:t>
            </a:r>
            <a:r>
              <a:rPr lang="en-US" sz="2000" dirty="0" err="1"/>
              <a:t>Ketentuan</a:t>
            </a:r>
            <a:r>
              <a:rPr lang="en-US" sz="2000" dirty="0"/>
              <a:t> lain </a:t>
            </a:r>
            <a:r>
              <a:rPr lang="en-US" sz="2000" dirty="0" err="1"/>
              <a:t>hrs</a:t>
            </a:r>
            <a:r>
              <a:rPr lang="en-US" sz="2000" dirty="0"/>
              <a:t> </a:t>
            </a:r>
            <a:r>
              <a:rPr lang="en-US" sz="2000" dirty="0" err="1"/>
              <a:t>dijaga</a:t>
            </a:r>
            <a:r>
              <a:rPr lang="en-US" sz="2000" dirty="0"/>
              <a:t> </a:t>
            </a:r>
            <a:r>
              <a:rPr lang="en-US" sz="2000" dirty="0" err="1"/>
              <a:t>misal</a:t>
            </a:r>
            <a:r>
              <a:rPr lang="en-US" sz="2000" dirty="0"/>
              <a:t> , </a:t>
            </a:r>
            <a:r>
              <a:rPr lang="en-US" sz="2000" dirty="0" err="1"/>
              <a:t>bagaimana</a:t>
            </a:r>
            <a:r>
              <a:rPr lang="en-US" sz="2000" dirty="0"/>
              <a:t> </a:t>
            </a:r>
            <a:r>
              <a:rPr lang="en-US" sz="2000" dirty="0" err="1"/>
              <a:t>memelihara</a:t>
            </a:r>
            <a:r>
              <a:rPr lang="en-US" sz="2000" dirty="0"/>
              <a:t> </a:t>
            </a:r>
            <a:r>
              <a:rPr lang="en-US" sz="2000" dirty="0" err="1"/>
              <a:t>atam</a:t>
            </a:r>
            <a:r>
              <a:rPr lang="en-US" sz="2000" dirty="0"/>
              <a:t> </a:t>
            </a:r>
            <a:r>
              <a:rPr lang="en-US" sz="2000" dirty="0" err="1"/>
              <a:t>petelur</a:t>
            </a:r>
            <a:r>
              <a:rPr lang="en-US" sz="2000" dirty="0"/>
              <a:t>, </a:t>
            </a:r>
            <a:r>
              <a:rPr lang="en-US" sz="2000" dirty="0" err="1"/>
              <a:t>bagaimana</a:t>
            </a:r>
            <a:r>
              <a:rPr lang="en-US" sz="2000" dirty="0"/>
              <a:t> </a:t>
            </a:r>
            <a:r>
              <a:rPr lang="en-US" sz="2000" dirty="0" err="1"/>
              <a:t>cara</a:t>
            </a:r>
            <a:r>
              <a:rPr lang="en-US" sz="2000" dirty="0"/>
              <a:t> </a:t>
            </a:r>
            <a:r>
              <a:rPr lang="en-US" sz="2000" dirty="0" err="1"/>
              <a:t>memperlakukan</a:t>
            </a:r>
            <a:r>
              <a:rPr lang="en-US" sz="2000" dirty="0"/>
              <a:t> </a:t>
            </a:r>
            <a:r>
              <a:rPr lang="en-US" sz="2000" dirty="0" err="1"/>
              <a:t>sapi</a:t>
            </a:r>
            <a:r>
              <a:rPr lang="en-US" sz="2000" dirty="0"/>
              <a:t> import </a:t>
            </a:r>
            <a:r>
              <a:rPr lang="en-US" sz="2000" dirty="0" err="1"/>
              <a:t>masuk</a:t>
            </a:r>
            <a:r>
              <a:rPr lang="en-US" sz="2000" dirty="0"/>
              <a:t> </a:t>
            </a:r>
            <a:r>
              <a:rPr lang="en-US" sz="2000" dirty="0" err="1"/>
              <a:t>ke</a:t>
            </a:r>
            <a:r>
              <a:rPr lang="en-US" sz="2000" dirty="0"/>
              <a:t> </a:t>
            </a:r>
            <a:r>
              <a:rPr lang="en-US" sz="2000" dirty="0" err="1"/>
              <a:t>Ibdibesua</a:t>
            </a:r>
            <a:r>
              <a:rPr lang="en-US" sz="2000" dirty="0"/>
              <a:t> dan juga </a:t>
            </a:r>
            <a:r>
              <a:rPr lang="en-US" sz="2000" dirty="0" err="1"/>
              <a:t>berkaitan</a:t>
            </a:r>
            <a:r>
              <a:rPr lang="en-US" sz="2000" dirty="0"/>
              <a:t> </a:t>
            </a:r>
            <a:r>
              <a:rPr lang="en-US" sz="2000" dirty="0" err="1"/>
              <a:t>dengan</a:t>
            </a:r>
            <a:r>
              <a:rPr lang="en-US" sz="2000" dirty="0"/>
              <a:t> </a:t>
            </a:r>
            <a:r>
              <a:rPr lang="en-US" sz="2000" dirty="0" err="1"/>
              <a:t>masalah</a:t>
            </a:r>
            <a:r>
              <a:rPr lang="en-US" sz="2000" dirty="0"/>
              <a:t> </a:t>
            </a:r>
            <a:r>
              <a:rPr lang="en-US" sz="2000" dirty="0" err="1"/>
              <a:t>karantina</a:t>
            </a:r>
            <a:r>
              <a:rPr lang="en-US" sz="2000" dirty="0"/>
              <a:t> </a:t>
            </a:r>
            <a:r>
              <a:rPr lang="en-US" sz="2000" dirty="0" err="1"/>
              <a:t>sebelum</a:t>
            </a:r>
            <a:r>
              <a:rPr lang="en-US" sz="2000" dirty="0"/>
              <a:t> </a:t>
            </a:r>
            <a:r>
              <a:rPr lang="en-US" sz="2000" dirty="0" err="1"/>
              <a:t>dikonsumsi</a:t>
            </a:r>
            <a:r>
              <a:rPr lang="en-US" sz="2000" dirty="0"/>
              <a:t>, </a:t>
            </a:r>
            <a:r>
              <a:rPr lang="en-US" sz="2000" dirty="0" err="1"/>
              <a:t>tentu</a:t>
            </a:r>
            <a:r>
              <a:rPr lang="en-US" sz="2000" dirty="0"/>
              <a:t> </a:t>
            </a:r>
            <a:r>
              <a:rPr lang="en-US" sz="2000" dirty="0" err="1"/>
              <a:t>tidak</a:t>
            </a:r>
            <a:r>
              <a:rPr lang="en-US" sz="2000" dirty="0"/>
              <a:t> </a:t>
            </a:r>
            <a:r>
              <a:rPr lang="en-US" sz="2000" dirty="0" err="1"/>
              <a:t>boleh</a:t>
            </a:r>
            <a:r>
              <a:rPr lang="en-US" sz="2000" dirty="0"/>
              <a:t> </a:t>
            </a:r>
            <a:r>
              <a:rPr lang="en-US" sz="2000" dirty="0" err="1"/>
              <a:t>bertentangan</a:t>
            </a:r>
            <a:r>
              <a:rPr lang="en-US" sz="2000" dirty="0"/>
              <a:t> </a:t>
            </a:r>
            <a:r>
              <a:rPr lang="en-US" sz="2000" dirty="0" err="1"/>
              <a:t>dhn</a:t>
            </a:r>
            <a:r>
              <a:rPr lang="en-US" sz="2000" dirty="0"/>
              <a:t> </a:t>
            </a:r>
            <a:r>
              <a:rPr lang="en-US" sz="2000" dirty="0" err="1"/>
              <a:t>hak</a:t>
            </a:r>
            <a:r>
              <a:rPr lang="en-US" sz="2000" dirty="0"/>
              <a:t> </a:t>
            </a:r>
            <a:r>
              <a:rPr lang="en-US" sz="2000" dirty="0" err="1"/>
              <a:t>asasi</a:t>
            </a:r>
            <a:r>
              <a:rPr lang="en-US" sz="2000" dirty="0"/>
              <a:t> </a:t>
            </a:r>
            <a:r>
              <a:rPr lang="en-US" sz="2000" dirty="0" err="1"/>
              <a:t>hewan</a:t>
            </a:r>
            <a:r>
              <a:rPr lang="en-US" sz="2000" dirty="0"/>
              <a:t> </a:t>
            </a:r>
            <a:r>
              <a:rPr lang="en-US" sz="2000" dirty="0" err="1"/>
              <a:t>hak</a:t>
            </a:r>
            <a:r>
              <a:rPr lang="en-US" sz="2000" dirty="0"/>
              <a:t> </a:t>
            </a:r>
            <a:r>
              <a:rPr lang="en-US" sz="2000" dirty="0" err="1"/>
              <a:t>untuk</a:t>
            </a:r>
            <a:r>
              <a:rPr lang="en-US" sz="2000" dirty="0"/>
              <a:t> </a:t>
            </a:r>
            <a:r>
              <a:rPr lang="en-US" sz="2000" dirty="0" err="1"/>
              <a:t>dihormati</a:t>
            </a:r>
            <a:r>
              <a:rPr lang="en-US" sz="2000" dirty="0"/>
              <a:t> , </a:t>
            </a:r>
            <a:r>
              <a:rPr lang="en-US" sz="2000" dirty="0" err="1"/>
              <a:t>todak</a:t>
            </a:r>
            <a:r>
              <a:rPr lang="en-US" sz="2000" dirty="0"/>
              <a:t> </a:t>
            </a:r>
            <a:r>
              <a:rPr lang="en-US" sz="2000" dirty="0" err="1"/>
              <a:t>boleh</a:t>
            </a:r>
            <a:r>
              <a:rPr lang="en-US" sz="2000" dirty="0"/>
              <a:t> </a:t>
            </a:r>
            <a:r>
              <a:rPr lang="en-US" sz="2000" dirty="0" err="1"/>
              <a:t>dicabut</a:t>
            </a:r>
            <a:r>
              <a:rPr lang="en-US" sz="2000" dirty="0"/>
              <a:t> </a:t>
            </a:r>
            <a:r>
              <a:rPr lang="en-US" sz="2000" dirty="0" err="1"/>
              <a:t>dari</a:t>
            </a:r>
            <a:r>
              <a:rPr lang="en-US" sz="2000" dirty="0"/>
              <a:t> habitat </a:t>
            </a:r>
            <a:r>
              <a:rPr lang="en-US" sz="2000" dirty="0" err="1"/>
              <a:t>aslinya</a:t>
            </a:r>
            <a:r>
              <a:rPr lang="en-US" sz="2000" dirty="0"/>
              <a:t> </a:t>
            </a:r>
            <a:r>
              <a:rPr lang="en-US" sz="2000" dirty="0" err="1"/>
              <a:t>untuk</a:t>
            </a:r>
            <a:r>
              <a:rPr lang="en-US" sz="2000" dirty="0"/>
              <a:t> </a:t>
            </a:r>
            <a:r>
              <a:rPr lang="en-US" sz="2000" dirty="0" err="1"/>
              <a:t>keperluan</a:t>
            </a:r>
            <a:r>
              <a:rPr lang="en-US" sz="2000" dirty="0"/>
              <a:t> </a:t>
            </a:r>
            <a:r>
              <a:rPr lang="en-US" sz="2000" dirty="0" err="1"/>
              <a:t>apapun</a:t>
            </a:r>
            <a:r>
              <a:rPr lang="en-US" sz="2000" dirty="0"/>
              <a:t>, </a:t>
            </a:r>
            <a:r>
              <a:rPr lang="en-US" sz="2000" dirty="0" err="1"/>
              <a:t>kalau</a:t>
            </a:r>
            <a:r>
              <a:rPr lang="en-US" sz="2000" dirty="0"/>
              <a:t> </a:t>
            </a:r>
            <a:r>
              <a:rPr lang="en-US" sz="2000" dirty="0" err="1"/>
              <a:t>dikonsumsi</a:t>
            </a:r>
            <a:r>
              <a:rPr lang="en-US" sz="2000" dirty="0"/>
              <a:t>  </a:t>
            </a:r>
            <a:r>
              <a:rPr lang="en-US" sz="2000" dirty="0" err="1"/>
              <a:t>tdk</a:t>
            </a:r>
            <a:r>
              <a:rPr lang="en-US" sz="2000" dirty="0"/>
              <a:t> </a:t>
            </a:r>
            <a:r>
              <a:rPr lang="en-US" sz="2000" dirty="0" err="1"/>
              <a:t>boleh</a:t>
            </a:r>
            <a:r>
              <a:rPr lang="en-US" sz="2000" dirty="0"/>
              <a:t> </a:t>
            </a:r>
            <a:r>
              <a:rPr lang="en-US" sz="2000" dirty="0" err="1"/>
              <a:t>disiksa</a:t>
            </a:r>
            <a:r>
              <a:rPr lang="en-US" sz="2000" dirty="0"/>
              <a:t>, </a:t>
            </a:r>
            <a:r>
              <a:rPr lang="en-US" sz="2000" dirty="0" err="1"/>
              <a:t>tidak</a:t>
            </a:r>
            <a:r>
              <a:rPr lang="en-US" sz="2000" dirty="0"/>
              <a:t> </a:t>
            </a:r>
            <a:r>
              <a:rPr lang="en-US" sz="2000" dirty="0" err="1"/>
              <a:t>boleh</a:t>
            </a:r>
            <a:r>
              <a:rPr lang="en-US" sz="2000" dirty="0"/>
              <a:t> stress </a:t>
            </a:r>
            <a:r>
              <a:rPr lang="en-US" sz="2000" dirty="0" err="1"/>
              <a:t>karena</a:t>
            </a:r>
            <a:r>
              <a:rPr lang="en-US" sz="2000" dirty="0"/>
              <a:t> proses </a:t>
            </a:r>
            <a:r>
              <a:rPr lang="en-US" sz="2000" dirty="0" err="1"/>
              <a:t>yg</a:t>
            </a:r>
            <a:r>
              <a:rPr lang="en-US" sz="2000" dirty="0"/>
              <a:t> </a:t>
            </a:r>
            <a:r>
              <a:rPr lang="en-US" sz="2000" dirty="0" err="1"/>
              <a:t>tidak</a:t>
            </a:r>
            <a:r>
              <a:rPr lang="en-US" sz="2000" dirty="0"/>
              <a:t> </a:t>
            </a:r>
            <a:r>
              <a:rPr lang="en-US" sz="2000" dirty="0" err="1"/>
              <a:t>ramah</a:t>
            </a:r>
            <a:r>
              <a:rPr lang="en-US" sz="2000" dirty="0"/>
              <a:t> pada </a:t>
            </a:r>
            <a:r>
              <a:rPr lang="en-US" sz="2000" dirty="0" err="1"/>
              <a:t>hewan</a:t>
            </a:r>
            <a:r>
              <a:rPr lang="en-US" sz="2000" dirty="0"/>
              <a:t>, </a:t>
            </a:r>
            <a:r>
              <a:rPr lang="en-US" sz="2000" dirty="0" err="1"/>
              <a:t>selain</a:t>
            </a:r>
            <a:r>
              <a:rPr lang="en-US" sz="2000" dirty="0"/>
              <a:t> </a:t>
            </a:r>
            <a:r>
              <a:rPr lang="en-US" sz="2000" dirty="0" err="1"/>
              <a:t>itu</a:t>
            </a:r>
            <a:r>
              <a:rPr lang="en-US" sz="2000" dirty="0"/>
              <a:t> , </a:t>
            </a:r>
            <a:r>
              <a:rPr lang="en-US" sz="2000" dirty="0" err="1"/>
              <a:t>masih</a:t>
            </a:r>
            <a:r>
              <a:rPr lang="en-US" sz="2000" dirty="0"/>
              <a:t>  </a:t>
            </a:r>
            <a:r>
              <a:rPr lang="en-US" sz="2000" dirty="0" err="1"/>
              <a:t>ada</a:t>
            </a:r>
            <a:r>
              <a:rPr lang="en-US" sz="2000" dirty="0"/>
              <a:t>  </a:t>
            </a:r>
            <a:r>
              <a:rPr lang="en-US" sz="2000" dirty="0" err="1"/>
              <a:t>masalah</a:t>
            </a:r>
            <a:r>
              <a:rPr lang="en-US" sz="2000" dirty="0"/>
              <a:t> </a:t>
            </a:r>
            <a:r>
              <a:rPr lang="en-US" sz="2000" dirty="0" err="1"/>
              <a:t>dengan</a:t>
            </a:r>
            <a:r>
              <a:rPr lang="en-US" sz="2000" dirty="0"/>
              <a:t> </a:t>
            </a:r>
            <a:r>
              <a:rPr lang="en-US" sz="2000" dirty="0" err="1"/>
              <a:t>ketentuan</a:t>
            </a:r>
            <a:r>
              <a:rPr lang="en-US" sz="2000" dirty="0"/>
              <a:t> </a:t>
            </a:r>
            <a:r>
              <a:rPr lang="en-US" sz="2000" dirty="0" err="1"/>
              <a:t>adat</a:t>
            </a:r>
            <a:r>
              <a:rPr lang="en-US" sz="2000" dirty="0"/>
              <a:t> </a:t>
            </a:r>
            <a:r>
              <a:rPr lang="en-US" sz="2000" dirty="0" err="1"/>
              <a:t>yg</a:t>
            </a:r>
            <a:r>
              <a:rPr lang="en-US" sz="2000" dirty="0"/>
              <a:t> </a:t>
            </a:r>
            <a:r>
              <a:rPr lang="en-US" sz="2000" dirty="0" err="1"/>
              <a:t>tetap</a:t>
            </a:r>
            <a:r>
              <a:rPr lang="en-US" sz="2000" dirty="0"/>
              <a:t> </a:t>
            </a:r>
            <a:r>
              <a:rPr lang="en-US" sz="2000" dirty="0" err="1"/>
              <a:t>masih</a:t>
            </a:r>
            <a:r>
              <a:rPr lang="en-US" sz="2000" dirty="0"/>
              <a:t> </a:t>
            </a:r>
            <a:r>
              <a:rPr lang="en-US" sz="2000" dirty="0" err="1"/>
              <a:t>bisa</a:t>
            </a:r>
            <a:r>
              <a:rPr lang="en-US" sz="2000" dirty="0"/>
              <a:t> </a:t>
            </a:r>
            <a:r>
              <a:rPr lang="en-US" sz="2000" dirty="0" err="1"/>
              <a:t>dilaksanakan</a:t>
            </a:r>
            <a:r>
              <a:rPr lang="en-US" sz="2000" dirty="0"/>
              <a:t>, </a:t>
            </a:r>
            <a:r>
              <a:rPr lang="en-US" sz="2000" dirty="0" err="1"/>
              <a:t>namun</a:t>
            </a:r>
            <a:r>
              <a:rPr lang="en-US" sz="2000" dirty="0"/>
              <a:t>  </a:t>
            </a:r>
            <a:r>
              <a:rPr lang="en-US" sz="2000" dirty="0" err="1"/>
              <a:t>kita</a:t>
            </a:r>
            <a:r>
              <a:rPr lang="en-US" sz="2000" dirty="0"/>
              <a:t> </a:t>
            </a:r>
            <a:r>
              <a:rPr lang="en-US" sz="2000" dirty="0" err="1"/>
              <a:t>berharap</a:t>
            </a:r>
            <a:r>
              <a:rPr lang="en-US" sz="2000" dirty="0"/>
              <a:t> </a:t>
            </a:r>
            <a:r>
              <a:rPr lang="en-US" sz="2000" dirty="0" err="1"/>
              <a:t>bisa</a:t>
            </a:r>
            <a:r>
              <a:rPr lang="en-US" sz="2000" dirty="0"/>
              <a:t> </a:t>
            </a:r>
            <a:r>
              <a:rPr lang="en-US" sz="2000" dirty="0" err="1"/>
              <a:t>dilaksanakan</a:t>
            </a:r>
            <a:r>
              <a:rPr lang="en-US" sz="2000" dirty="0"/>
              <a:t> </a:t>
            </a:r>
            <a:r>
              <a:rPr lang="en-US" sz="2000" dirty="0" err="1"/>
              <a:t>dengan</a:t>
            </a:r>
            <a:r>
              <a:rPr lang="en-US" sz="2000" dirty="0"/>
              <a:t> </a:t>
            </a:r>
            <a:r>
              <a:rPr lang="en-US" sz="2000" dirty="0" err="1"/>
              <a:t>baik</a:t>
            </a:r>
            <a:r>
              <a:rPr lang="en-US" sz="2000" dirty="0"/>
              <a:t>.</a:t>
            </a:r>
          </a:p>
        </p:txBody>
      </p:sp>
    </p:spTree>
    <p:extLst>
      <p:ext uri="{BB962C8B-B14F-4D97-AF65-F5344CB8AC3E}">
        <p14:creationId xmlns:p14="http://schemas.microsoft.com/office/powerpoint/2010/main" val="342825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D3E872-AAC8-274F-B248-050BAD98ACE9}"/>
              </a:ext>
            </a:extLst>
          </p:cNvPr>
          <p:cNvSpPr txBox="1"/>
          <p:nvPr/>
        </p:nvSpPr>
        <p:spPr>
          <a:xfrm>
            <a:off x="1603947" y="889843"/>
            <a:ext cx="9473783" cy="3785652"/>
          </a:xfrm>
          <a:prstGeom prst="rect">
            <a:avLst/>
          </a:prstGeom>
          <a:noFill/>
        </p:spPr>
        <p:txBody>
          <a:bodyPr wrap="square">
            <a:spAutoFit/>
          </a:bodyPr>
          <a:lstStyle/>
          <a:p>
            <a:pPr algn="just"/>
            <a:r>
              <a:rPr lang="en-US" sz="2000" dirty="0"/>
              <a:t>Last of all I can tell you that there must be many implementing regulations for Criminal Code 23 that must also be complied with by regulations outside the </a:t>
            </a:r>
            <a:r>
              <a:rPr lang="en-US" sz="2000" dirty="0" err="1"/>
              <a:t>kuhp</a:t>
            </a:r>
            <a:r>
              <a:rPr lang="en-US" sz="2000" dirty="0"/>
              <a:t> related to the treatment and protection of animals. Whether it is regulations related to provisions in the economy/trade, for example, procedures for meat trading and consumption of meat and eggs. Other provisions must be maintained, for example, how to raise laying cows, how to treat imported cattle entering Indonesia and also related to quarantine issues before consumption, of course it must not conflict with the human rights of animals, the right to be respected, not to be deprived of their natural habitat for any purpose, if consumed, they must not be tortured, not stressed because of processes that are not friendly to animals, besides that, there are still problems with customary provisions that can still be implemented, but we hope that they can be implemented properly.</a:t>
            </a:r>
          </a:p>
        </p:txBody>
      </p:sp>
    </p:spTree>
    <p:extLst>
      <p:ext uri="{BB962C8B-B14F-4D97-AF65-F5344CB8AC3E}">
        <p14:creationId xmlns:p14="http://schemas.microsoft.com/office/powerpoint/2010/main" val="236899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06977D-E80A-4536-92BD-1471F0E96049}"/>
              </a:ext>
            </a:extLst>
          </p:cNvPr>
          <p:cNvSpPr>
            <a:spLocks noGrp="1" noChangeArrowheads="1"/>
          </p:cNvSpPr>
          <p:nvPr>
            <p:ph type="title"/>
          </p:nvPr>
        </p:nvSpPr>
        <p:spPr bwMode="auto">
          <a:xfrm>
            <a:off x="237558" y="256883"/>
            <a:ext cx="5993023" cy="648890"/>
          </a:xfrm>
          <a:ln>
            <a:noFill/>
          </a:ln>
        </p:spPr>
        <p:txBody>
          <a:bodyPr wrap="square" numCol="1" anchorCtr="0" compatLnSpc="1">
            <a:normAutofit/>
          </a:bodyPr>
          <a:lstStyle/>
          <a:p>
            <a:pPr eaLnBrk="1" hangingPunct="1"/>
            <a:r>
              <a:rPr lang="en-US" altLang="en-US" sz="4000" dirty="0">
                <a:ln>
                  <a:solidFill>
                    <a:schemeClr val="bg1"/>
                  </a:solidFill>
                </a:ln>
                <a:solidFill>
                  <a:srgbClr val="FFFF00"/>
                </a:solidFill>
                <a:latin typeface="AR ESSENCE"/>
              </a:rPr>
              <a:t>CURRICULUM VITAE</a:t>
            </a:r>
          </a:p>
        </p:txBody>
      </p:sp>
      <p:pic>
        <p:nvPicPr>
          <p:cNvPr id="3" name="Picture 2">
            <a:extLst>
              <a:ext uri="{FF2B5EF4-FFF2-40B4-BE49-F238E27FC236}">
                <a16:creationId xmlns:a16="http://schemas.microsoft.com/office/drawing/2014/main" id="{D591D4AF-3CD2-823A-1652-1E125105499F}"/>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7200"/>
                    </a14:imgEffect>
                    <a14:imgEffect>
                      <a14:brightnessContrast bright="40000" contrast="20000"/>
                    </a14:imgEffect>
                  </a14:imgLayer>
                </a14:imgProps>
              </a:ext>
            </a:extLst>
          </a:blip>
          <a:srcRect l="53639" t="29130" r="20134"/>
          <a:stretch/>
        </p:blipFill>
        <p:spPr>
          <a:xfrm flipH="1">
            <a:off x="237558" y="1100378"/>
            <a:ext cx="4047932" cy="5176293"/>
          </a:xfrm>
          <a:prstGeom prst="rect">
            <a:avLst/>
          </a:prstGeom>
          <a:ln>
            <a:solidFill>
              <a:schemeClr val="accent1">
                <a:lumMod val="40000"/>
                <a:lumOff val="60000"/>
              </a:schemeClr>
            </a:solidFill>
          </a:ln>
          <a:effectLst>
            <a:glow rad="101600">
              <a:schemeClr val="accent1">
                <a:satMod val="175000"/>
                <a:alpha val="40000"/>
              </a:schemeClr>
            </a:glow>
            <a:outerShdw blurRad="50800" dist="38100" dir="5400000" algn="t" rotWithShape="0">
              <a:prstClr val="black">
                <a:alpha val="40000"/>
              </a:prstClr>
            </a:outerShdw>
            <a:softEdge rad="112500"/>
          </a:effectLst>
        </p:spPr>
      </p:pic>
      <p:sp>
        <p:nvSpPr>
          <p:cNvPr id="7" name="Content Placeholder 2">
            <a:extLst>
              <a:ext uri="{FF2B5EF4-FFF2-40B4-BE49-F238E27FC236}">
                <a16:creationId xmlns:a16="http://schemas.microsoft.com/office/drawing/2014/main" id="{F05A5E85-82ED-F6E0-4796-FA1E559ADB3C}"/>
              </a:ext>
            </a:extLst>
          </p:cNvPr>
          <p:cNvSpPr txBox="1">
            <a:spLocks/>
          </p:cNvSpPr>
          <p:nvPr/>
        </p:nvSpPr>
        <p:spPr>
          <a:xfrm>
            <a:off x="4379489" y="1103476"/>
            <a:ext cx="8462076" cy="5176294"/>
          </a:xfrm>
          <a:prstGeom prst="rect">
            <a:avLst/>
          </a:prstGeom>
          <a:solidFill>
            <a:schemeClr val="bg1">
              <a:alpha val="61976"/>
            </a:schemeClr>
          </a:solidFill>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240030" indent="-240030">
              <a:lnSpc>
                <a:spcPct val="80000"/>
              </a:lnSpc>
              <a:spcBef>
                <a:spcPts val="698"/>
              </a:spcBef>
              <a:buFont typeface="Arial" panose="020B0604020202020204" pitchFamily="34" charset="0"/>
              <a:buNone/>
              <a:defRPr/>
            </a:pP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Nama		: DR. </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Yenti</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Garnasih</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SH, MH.</a:t>
            </a:r>
            <a:endParaRPr lang="id-ID"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endParaRPr>
          </a:p>
          <a:p>
            <a:pPr marL="240030" indent="-240030">
              <a:lnSpc>
                <a:spcPct val="80000"/>
              </a:lnSpc>
              <a:spcBef>
                <a:spcPts val="698"/>
              </a:spcBef>
              <a:buFont typeface="Arial" panose="020B0604020202020204" pitchFamily="34" charset="0"/>
              <a:buNone/>
              <a:defRPr/>
            </a:pP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Tmp</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Tgl</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Lahir	: </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Sukabumi</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11 </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Januari</a:t>
            </a:r>
            <a:endParaRPr lang="id-ID"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endParaRPr>
          </a:p>
          <a:p>
            <a:pPr marL="240030" indent="-240030">
              <a:lnSpc>
                <a:spcPct val="80000"/>
              </a:lnSpc>
              <a:spcBef>
                <a:spcPts val="698"/>
              </a:spcBef>
              <a:buFont typeface="Arial" panose="020B0604020202020204" pitchFamily="34" charset="0"/>
              <a:buNone/>
              <a:defRPr/>
            </a:pP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Alamat	</a:t>
            </a:r>
            <a:r>
              <a:rPr lang="id-ID"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Jl. </a:t>
            </a:r>
            <a:r>
              <a:rPr lang="en-US" sz="2400" dirty="0" err="1">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Perwira</a:t>
            </a:r>
            <a:r>
              <a:rPr lang="en-US" sz="2400"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Black" panose="020B0A04020102020204" pitchFamily="34" charset="0"/>
                <a:cs typeface="Al Bayan Plain" pitchFamily="2" charset="-78"/>
              </a:rPr>
              <a:t> no. 35 Bogor</a:t>
            </a:r>
            <a:endParaRPr lang="en-US" sz="1400" u="sng" dirty="0">
              <a:ln w="6350">
                <a:solidFill>
                  <a:schemeClr val="bg2">
                    <a:lumMod val="10000"/>
                  </a:schemeClr>
                </a:solidFill>
              </a:ln>
              <a:solidFill>
                <a:srgbClr val="FFFF00"/>
              </a:solidFill>
              <a:effectLst>
                <a:outerShdw blurRad="38100" dist="19050" dir="2700000" algn="tl" rotWithShape="0">
                  <a:schemeClr val="dk1">
                    <a:alpha val="40000"/>
                  </a:schemeClr>
                </a:outerShdw>
              </a:effectLst>
              <a:latin typeface="Arial" panose="020B0604020202020204" pitchFamily="34" charset="0"/>
              <a:cs typeface="Al Bayan Plain" pitchFamily="2" charset="-78"/>
            </a:endParaRPr>
          </a:p>
          <a:p>
            <a:pPr marL="240030" indent="-240030">
              <a:lnSpc>
                <a:spcPct val="80000"/>
              </a:lnSpc>
              <a:spcBef>
                <a:spcPts val="698"/>
              </a:spcBef>
              <a:buFont typeface="Arial" panose="020B0604020202020204" pitchFamily="34" charset="0"/>
              <a:buNone/>
              <a:defRPr/>
            </a:pPr>
            <a:endParaRPr lang="en-US" sz="1400" b="1" dirty="0">
              <a:latin typeface="Arial" panose="020B0604020202020204" pitchFamily="34" charset="0"/>
              <a:cs typeface="Arial" panose="020B0604020202020204" pitchFamily="34" charset="0"/>
            </a:endParaRPr>
          </a:p>
          <a:p>
            <a:pPr marL="0" indent="0">
              <a:lnSpc>
                <a:spcPct val="80000"/>
              </a:lnSpc>
              <a:spcBef>
                <a:spcPts val="698"/>
              </a:spcBef>
              <a:buFont typeface="Arial" panose="020B0604020202020204" pitchFamily="34" charset="0"/>
              <a:buNone/>
              <a:defRPr/>
            </a:pPr>
            <a:r>
              <a:rPr lang="en-US" sz="1800" b="1" dirty="0">
                <a:latin typeface="Arial" panose="020B0604020202020204" pitchFamily="34" charset="0"/>
                <a:cs typeface="Arial" panose="020B0604020202020204" pitchFamily="34" charset="0"/>
              </a:rPr>
              <a:t>Pendidikan </a:t>
            </a:r>
            <a:r>
              <a:rPr lang="en-US" sz="1800" b="1" dirty="0" err="1">
                <a:latin typeface="Arial" panose="020B0604020202020204" pitchFamily="34" charset="0"/>
                <a:cs typeface="Arial" panose="020B0604020202020204" pitchFamily="34" charset="0"/>
              </a:rPr>
              <a:t>Terakhir</a:t>
            </a:r>
            <a:r>
              <a:rPr lang="en-US" sz="1800" b="1" dirty="0">
                <a:latin typeface="Arial" panose="020B0604020202020204" pitchFamily="34" charset="0"/>
                <a:cs typeface="Arial" panose="020B0604020202020204" pitchFamily="34" charset="0"/>
              </a:rPr>
              <a:t>	: </a:t>
            </a:r>
            <a:r>
              <a:rPr lang="en-US" sz="1800" b="1" dirty="0" err="1">
                <a:latin typeface="Arial" panose="020B0604020202020204" pitchFamily="34" charset="0"/>
                <a:cs typeface="Arial" panose="020B0604020202020204" pitchFamily="34" charset="0"/>
              </a:rPr>
              <a:t>Doktor</a:t>
            </a:r>
            <a:r>
              <a:rPr lang="en-US" sz="1800" b="1" dirty="0">
                <a:latin typeface="Arial" panose="020B0604020202020204" pitchFamily="34" charset="0"/>
                <a:cs typeface="Arial" panose="020B0604020202020204" pitchFamily="34" charset="0"/>
              </a:rPr>
              <a:t> Money Laundering TH. 2003</a:t>
            </a:r>
          </a:p>
          <a:p>
            <a:pPr marL="0" indent="0">
              <a:lnSpc>
                <a:spcPct val="80000"/>
              </a:lnSpc>
              <a:spcBef>
                <a:spcPts val="698"/>
              </a:spcBef>
              <a:buFont typeface="Arial" panose="020B0604020202020204" pitchFamily="34" charset="0"/>
              <a:buNone/>
              <a:defRPr/>
            </a:pPr>
            <a:endParaRPr lang="en-US" sz="1400" b="1" dirty="0">
              <a:latin typeface="Arial" panose="020B0604020202020204" pitchFamily="34" charset="0"/>
              <a:cs typeface="Arial" panose="020B0604020202020204" pitchFamily="34" charset="0"/>
            </a:endParaRPr>
          </a:p>
          <a:p>
            <a:pPr marL="240030" indent="-240030">
              <a:lnSpc>
                <a:spcPct val="80000"/>
              </a:lnSpc>
              <a:spcBef>
                <a:spcPts val="698"/>
              </a:spcBef>
              <a:buFont typeface="Arial" panose="020B0604020202020204" pitchFamily="34" charset="0"/>
              <a:buNone/>
              <a:defRPr/>
            </a:pPr>
            <a:r>
              <a:rPr lang="en-US" sz="1400" b="1" u="sng" dirty="0" err="1">
                <a:latin typeface="Arial" panose="020B0604020202020204" pitchFamily="34" charset="0"/>
                <a:cs typeface="Arial" panose="020B0604020202020204" pitchFamily="34" charset="0"/>
              </a:rPr>
              <a:t>Pekerjaan</a:t>
            </a:r>
            <a:r>
              <a:rPr lang="en-US" sz="1400" b="1" dirty="0">
                <a:latin typeface="Arial" panose="020B0604020202020204" pitchFamily="34" charset="0"/>
                <a:cs typeface="Arial" panose="020B0604020202020204" pitchFamily="34" charset="0"/>
              </a:rPr>
              <a:t>			: DOSEN TETAP STIN (</a:t>
            </a:r>
            <a:r>
              <a:rPr lang="en-US" sz="1400" b="1" dirty="0" err="1">
                <a:latin typeface="Arial" panose="020B0604020202020204" pitchFamily="34" charset="0"/>
                <a:cs typeface="Arial" panose="020B0604020202020204" pitchFamily="34" charset="0"/>
              </a:rPr>
              <a:t>Sekolah</a:t>
            </a:r>
            <a:r>
              <a:rPr lang="en-US" sz="1400" b="1" dirty="0">
                <a:latin typeface="Arial" panose="020B0604020202020204" pitchFamily="34" charset="0"/>
                <a:cs typeface="Arial" panose="020B0604020202020204" pitchFamily="34" charset="0"/>
              </a:rPr>
              <a:t> Tinggi </a:t>
            </a:r>
            <a:r>
              <a:rPr lang="en-US" sz="1400" b="1" dirty="0" err="1">
                <a:latin typeface="Arial" panose="020B0604020202020204" pitchFamily="34" charset="0"/>
                <a:cs typeface="Arial" panose="020B0604020202020204" pitchFamily="34" charset="0"/>
              </a:rPr>
              <a:t>Intelijen</a:t>
            </a:r>
            <a:r>
              <a:rPr lang="en-US" sz="1400" b="1" dirty="0">
                <a:latin typeface="Arial" panose="020B0604020202020204" pitchFamily="34" charset="0"/>
                <a:cs typeface="Arial" panose="020B0604020202020204" pitchFamily="34" charset="0"/>
              </a:rPr>
              <a:t> Negara)</a:t>
            </a:r>
          </a:p>
          <a:p>
            <a:pPr marL="240030" indent="-240030">
              <a:lnSpc>
                <a:spcPct val="80000"/>
              </a:lnSpc>
              <a:spcBef>
                <a:spcPts val="698"/>
              </a:spcBef>
              <a:buFont typeface="Arial" panose="020B0604020202020204" pitchFamily="34" charset="0"/>
              <a:buNone/>
              <a:defRPr/>
            </a:pPr>
            <a:endParaRPr lang="en-US" sz="1400" b="1" dirty="0">
              <a:latin typeface="Arial" panose="020B0604020202020204" pitchFamily="34" charset="0"/>
              <a:cs typeface="Arial" panose="020B0604020202020204" pitchFamily="34" charset="0"/>
            </a:endParaRPr>
          </a:p>
          <a:p>
            <a:pPr marL="240030" indent="-240030">
              <a:lnSpc>
                <a:spcPct val="60000"/>
              </a:lnSpc>
              <a:spcBef>
                <a:spcPct val="50000"/>
              </a:spcBef>
              <a:buFont typeface="Arial" panose="020B0604020202020204" pitchFamily="34" charset="0"/>
              <a:buNone/>
              <a:defRPr/>
            </a:pPr>
            <a:r>
              <a:rPr lang="id-ID" sz="1400" b="1" u="sng" dirty="0">
                <a:latin typeface="Arial" panose="020B0604020202020204" pitchFamily="34" charset="0"/>
                <a:cs typeface="Arial" panose="020B0604020202020204" pitchFamily="34" charset="0"/>
              </a:rPr>
              <a:t>Pengalaman Kerja </a:t>
            </a:r>
            <a:r>
              <a:rPr lang="en-US" sz="1400" b="1" u="sng" dirty="0">
                <a:latin typeface="Arial" panose="020B0604020202020204" pitchFamily="34" charset="0"/>
                <a:cs typeface="Arial" panose="020B0604020202020204" pitchFamily="34" charset="0"/>
              </a:rPr>
              <a:t>:</a:t>
            </a:r>
          </a:p>
          <a:p>
            <a:pPr marL="240030" indent="-240030">
              <a:lnSpc>
                <a:spcPct val="60000"/>
              </a:lnSpc>
              <a:spcBef>
                <a:spcPct val="50000"/>
              </a:spcBef>
              <a:buFont typeface="Wingdings" pitchFamily="2" charset="2"/>
              <a:buChar char="v"/>
              <a:defRPr/>
            </a:pPr>
            <a:r>
              <a:rPr lang="en-US" sz="1400" b="1" dirty="0">
                <a:latin typeface="Arial" panose="020B0604020202020204" pitchFamily="34" charset="0"/>
                <a:cs typeface="Arial" panose="020B0604020202020204" pitchFamily="34" charset="0"/>
              </a:rPr>
              <a:t>Tenaga Ahli :  Kantor </a:t>
            </a:r>
            <a:r>
              <a:rPr lang="en-US" sz="1400" b="1" dirty="0" err="1">
                <a:latin typeface="Arial" panose="020B0604020202020204" pitchFamily="34" charset="0"/>
                <a:cs typeface="Arial" panose="020B0604020202020204" pitchFamily="34" charset="0"/>
              </a:rPr>
              <a:t>Lingkungan</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Hidup</a:t>
            </a:r>
            <a:r>
              <a:rPr lang="en-US" sz="1400" b="1" dirty="0">
                <a:latin typeface="Arial" panose="020B0604020202020204" pitchFamily="34" charset="0"/>
                <a:cs typeface="Arial" panose="020B0604020202020204" pitchFamily="34" charset="0"/>
              </a:rPr>
              <a:t> Menteri LH.</a:t>
            </a:r>
            <a:endParaRPr lang="id-ID" sz="1400" b="1" dirty="0">
              <a:latin typeface="Arial" panose="020B0604020202020204" pitchFamily="34" charset="0"/>
              <a:cs typeface="Arial" panose="020B0604020202020204" pitchFamily="34" charset="0"/>
            </a:endParaRPr>
          </a:p>
          <a:p>
            <a:pPr marL="240030" indent="-240030">
              <a:lnSpc>
                <a:spcPct val="60000"/>
              </a:lnSpc>
              <a:spcBef>
                <a:spcPct val="50000"/>
              </a:spcBef>
              <a:buFont typeface="Wingdings" pitchFamily="2" charset="2"/>
              <a:buChar char="v"/>
              <a:defRPr/>
            </a:pPr>
            <a:r>
              <a:rPr lang="en-US" sz="1400" b="1" dirty="0">
                <a:latin typeface="Arial" panose="020B0604020202020204" pitchFamily="34" charset="0"/>
                <a:cs typeface="Arial" panose="020B0604020202020204" pitchFamily="34" charset="0"/>
              </a:rPr>
              <a:t>Tenaga Ahli :  Dep. Hukum dan HAM</a:t>
            </a:r>
            <a:endParaRPr lang="id-ID" sz="1400" b="1" dirty="0">
              <a:latin typeface="Arial" panose="020B0604020202020204" pitchFamily="34" charset="0"/>
              <a:cs typeface="Arial" panose="020B0604020202020204" pitchFamily="34" charset="0"/>
            </a:endParaRPr>
          </a:p>
          <a:p>
            <a:pPr marL="240030" indent="-240030">
              <a:lnSpc>
                <a:spcPct val="60000"/>
              </a:lnSpc>
              <a:spcBef>
                <a:spcPct val="50000"/>
              </a:spcBef>
              <a:buFont typeface="Wingdings" pitchFamily="2" charset="2"/>
              <a:buChar char="v"/>
              <a:defRPr/>
            </a:pPr>
            <a:r>
              <a:rPr lang="en-US" sz="1400" b="1" dirty="0">
                <a:latin typeface="Arial" panose="020B0604020202020204" pitchFamily="34" charset="0"/>
                <a:cs typeface="Arial" panose="020B0604020202020204" pitchFamily="34" charset="0"/>
              </a:rPr>
              <a:t>Tenaga Ahli :  Badan </a:t>
            </a:r>
            <a:r>
              <a:rPr lang="en-US" sz="1400" b="1" dirty="0" err="1">
                <a:latin typeface="Arial" panose="020B0604020202020204" pitchFamily="34" charset="0"/>
                <a:cs typeface="Arial" panose="020B0604020202020204" pitchFamily="34" charset="0"/>
              </a:rPr>
              <a:t>Pembinaan</a:t>
            </a:r>
            <a:r>
              <a:rPr lang="en-US" sz="1400" b="1" dirty="0">
                <a:latin typeface="Arial" panose="020B0604020202020204" pitchFamily="34" charset="0"/>
                <a:cs typeface="Arial" panose="020B0604020202020204" pitchFamily="34" charset="0"/>
              </a:rPr>
              <a:t> Hukum Nasional RI, </a:t>
            </a:r>
            <a:endParaRPr lang="id-ID" sz="1400" b="1" dirty="0">
              <a:latin typeface="Arial" panose="020B0604020202020204" pitchFamily="34" charset="0"/>
              <a:cs typeface="Arial" panose="020B0604020202020204" pitchFamily="34" charset="0"/>
            </a:endParaRPr>
          </a:p>
          <a:p>
            <a:pPr marL="240030" indent="-240030">
              <a:lnSpc>
                <a:spcPct val="60000"/>
              </a:lnSpc>
              <a:spcBef>
                <a:spcPct val="50000"/>
              </a:spcBef>
              <a:buFont typeface="Wingdings" pitchFamily="2" charset="2"/>
              <a:buChar char="v"/>
              <a:defRPr/>
            </a:pPr>
            <a:r>
              <a:rPr lang="en-US" sz="1400" b="1" dirty="0">
                <a:latin typeface="Arial" panose="020B0604020202020204" pitchFamily="34" charset="0"/>
                <a:cs typeface="Arial" panose="020B0604020202020204" pitchFamily="34" charset="0"/>
              </a:rPr>
              <a:t>Tenaga Ahli</a:t>
            </a:r>
            <a:r>
              <a:rPr lang="id-ID"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a:t>
            </a:r>
            <a:r>
              <a:rPr lang="id-ID" sz="1400" b="1" dirty="0">
                <a:latin typeface="Arial" panose="020B0604020202020204" pitchFamily="34" charset="0"/>
                <a:cs typeface="Arial" panose="020B0604020202020204" pitchFamily="34" charset="0"/>
              </a:rPr>
              <a:t>  </a:t>
            </a:r>
            <a:r>
              <a:rPr lang="id-ID" sz="1400" b="1" dirty="0" err="1">
                <a:latin typeface="Arial" panose="020B0604020202020204" pitchFamily="34" charset="0"/>
                <a:cs typeface="Arial" panose="020B0604020202020204" pitchFamily="34" charset="0"/>
              </a:rPr>
              <a:t>Kalemdikpol</a:t>
            </a:r>
            <a:r>
              <a:rPr lang="id-ID" sz="1400" b="1" dirty="0">
                <a:latin typeface="Arial" panose="020B0604020202020204" pitchFamily="34" charset="0"/>
                <a:cs typeface="Arial" panose="020B0604020202020204" pitchFamily="34" charset="0"/>
              </a:rPr>
              <a:t>, </a:t>
            </a:r>
            <a:r>
              <a:rPr lang="id-ID" sz="1400" b="1" dirty="0" err="1">
                <a:latin typeface="Arial" panose="020B0604020202020204" pitchFamily="34" charset="0"/>
                <a:cs typeface="Arial" panose="020B0604020202020204" pitchFamily="34" charset="0"/>
              </a:rPr>
              <a:t>Bareskrim</a:t>
            </a:r>
            <a:r>
              <a:rPr lang="id-ID" sz="1400" b="1" dirty="0">
                <a:latin typeface="Arial" panose="020B0604020202020204" pitchFamily="34" charset="0"/>
                <a:cs typeface="Arial" panose="020B0604020202020204" pitchFamily="34" charset="0"/>
              </a:rPr>
              <a:t>, Polda – polda</a:t>
            </a:r>
          </a:p>
          <a:p>
            <a:pPr marL="240030" indent="-240030">
              <a:lnSpc>
                <a:spcPct val="60000"/>
              </a:lnSpc>
              <a:spcBef>
                <a:spcPct val="50000"/>
              </a:spcBef>
              <a:buFont typeface="Arial" panose="020B0604020202020204" pitchFamily="34" charset="0"/>
              <a:buNone/>
              <a:defRPr/>
            </a:pPr>
            <a:r>
              <a:rPr lang="id-ID"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BNN, </a:t>
            </a:r>
            <a:r>
              <a:rPr lang="id-ID" sz="1400" b="1" dirty="0" err="1">
                <a:latin typeface="Arial" panose="020B0604020202020204" pitchFamily="34" charset="0"/>
                <a:cs typeface="Arial" panose="020B0604020202020204" pitchFamily="34" charset="0"/>
              </a:rPr>
              <a:t>Kemenkum</a:t>
            </a:r>
            <a:r>
              <a:rPr lang="id-ID" sz="1400" b="1" dirty="0">
                <a:latin typeface="Arial" panose="020B0604020202020204" pitchFamily="34" charset="0"/>
                <a:cs typeface="Arial" panose="020B0604020202020204" pitchFamily="34" charset="0"/>
              </a:rPr>
              <a:t> HAM, dll.</a:t>
            </a:r>
          </a:p>
          <a:p>
            <a:pPr marL="240030" indent="-240030">
              <a:lnSpc>
                <a:spcPct val="60000"/>
              </a:lnSpc>
              <a:spcBef>
                <a:spcPct val="50000"/>
              </a:spcBef>
              <a:buFont typeface="Wingdings" pitchFamily="2" charset="2"/>
              <a:buChar char="v"/>
              <a:defRPr/>
            </a:pPr>
            <a:r>
              <a:rPr lang="id-ID" sz="1400" b="1" dirty="0">
                <a:latin typeface="Arial" panose="020B0604020202020204" pitchFamily="34" charset="0"/>
                <a:cs typeface="Arial" panose="020B0604020202020204" pitchFamily="34" charset="0"/>
              </a:rPr>
              <a:t>Pusdiklat     :  </a:t>
            </a:r>
            <a:r>
              <a:rPr lang="id-ID" sz="1400" b="1" dirty="0" err="1">
                <a:latin typeface="Arial" panose="020B0604020202020204" pitchFamily="34" charset="0"/>
                <a:cs typeface="Arial" panose="020B0604020202020204" pitchFamily="34" charset="0"/>
              </a:rPr>
              <a:t>Kemenkum</a:t>
            </a:r>
            <a:r>
              <a:rPr lang="id-ID" sz="1400" b="1" dirty="0">
                <a:latin typeface="Arial" panose="020B0604020202020204" pitchFamily="34" charset="0"/>
                <a:cs typeface="Arial" panose="020B0604020202020204" pitchFamily="34" charset="0"/>
              </a:rPr>
              <a:t> HAM, </a:t>
            </a:r>
            <a:r>
              <a:rPr lang="id-ID" sz="1400" b="1" dirty="0" err="1">
                <a:latin typeface="Arial" panose="020B0604020202020204" pitchFamily="34" charset="0"/>
                <a:cs typeface="Arial" panose="020B0604020202020204" pitchFamily="34" charset="0"/>
              </a:rPr>
              <a:t>kejagung</a:t>
            </a:r>
            <a:r>
              <a:rPr lang="id-ID" sz="1400" b="1" dirty="0">
                <a:latin typeface="Arial" panose="020B0604020202020204" pitchFamily="34" charset="0"/>
                <a:cs typeface="Arial" panose="020B0604020202020204" pitchFamily="34" charset="0"/>
              </a:rPr>
              <a:t>, </a:t>
            </a:r>
            <a:r>
              <a:rPr lang="id-ID" sz="1400" b="1" dirty="0" err="1">
                <a:latin typeface="Arial" panose="020B0604020202020204" pitchFamily="34" charset="0"/>
                <a:cs typeface="Arial" panose="020B0604020202020204" pitchFamily="34" charset="0"/>
              </a:rPr>
              <a:t>Kemenlu</a:t>
            </a:r>
            <a:r>
              <a:rPr lang="id-ID" sz="1400" b="1" dirty="0">
                <a:latin typeface="Arial" panose="020B0604020202020204" pitchFamily="34" charset="0"/>
                <a:cs typeface="Arial" panose="020B0604020202020204" pitchFamily="34" charset="0"/>
              </a:rPr>
              <a:t>, </a:t>
            </a:r>
            <a:r>
              <a:rPr lang="id-ID" sz="1400" b="1" dirty="0" err="1">
                <a:latin typeface="Arial" panose="020B0604020202020204" pitchFamily="34" charset="0"/>
                <a:cs typeface="Arial" panose="020B0604020202020204" pitchFamily="34" charset="0"/>
              </a:rPr>
              <a:t>Beacukai</a:t>
            </a:r>
            <a:r>
              <a:rPr lang="id-ID" sz="1400" b="1"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p>
            <a:pPr marL="0" indent="0">
              <a:lnSpc>
                <a:spcPct val="60000"/>
              </a:lnSpc>
              <a:spcBef>
                <a:spcPct val="50000"/>
              </a:spcBef>
              <a:buFont typeface="Arial" panose="020B0604020202020204" pitchFamily="34" charset="0"/>
              <a:buNone/>
              <a:defRPr/>
            </a:pPr>
            <a:r>
              <a:rPr lang="en-US" sz="1400" b="1" dirty="0">
                <a:latin typeface="Arial" panose="020B0604020202020204" pitchFamily="34" charset="0"/>
                <a:cs typeface="Arial" panose="020B0604020202020204" pitchFamily="34" charset="0"/>
              </a:rPr>
              <a:t>	           </a:t>
            </a:r>
            <a:r>
              <a:rPr lang="id-ID" sz="1400" b="1" dirty="0">
                <a:latin typeface="Arial" panose="020B0604020202020204" pitchFamily="34" charset="0"/>
                <a:cs typeface="Arial" panose="020B0604020202020204" pitchFamily="34" charset="0"/>
              </a:rPr>
              <a:t>Pajak, dll.</a:t>
            </a:r>
            <a:endParaRPr lang="en-US" sz="1400" b="1" dirty="0">
              <a:latin typeface="Arial" panose="020B0604020202020204" pitchFamily="34" charset="0"/>
              <a:cs typeface="Arial" panose="020B0604020202020204" pitchFamily="34" charset="0"/>
            </a:endParaRPr>
          </a:p>
          <a:p>
            <a:pPr marL="240030" indent="-240030">
              <a:lnSpc>
                <a:spcPct val="80000"/>
              </a:lnSpc>
              <a:spcBef>
                <a:spcPts val="698"/>
              </a:spcBef>
              <a:buFont typeface="Arial" panose="020B0604020202020204" pitchFamily="34" charset="0"/>
              <a:buNone/>
              <a:defRPr/>
            </a:pPr>
            <a:endParaRPr lang="en-US" sz="1400" b="1" dirty="0">
              <a:latin typeface="Arial" panose="020B0604020202020204" pitchFamily="34" charset="0"/>
              <a:cs typeface="Arial" panose="020B0604020202020204" pitchFamily="34" charset="0"/>
            </a:endParaRPr>
          </a:p>
          <a:p>
            <a:pPr marL="240030" indent="-240030">
              <a:spcBef>
                <a:spcPts val="698"/>
              </a:spcBef>
              <a:buFont typeface="Arial" panose="020B0604020202020204" pitchFamily="34" charset="0"/>
              <a:buNone/>
              <a:defRP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0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3393-383F-46A3-AB50-A51159F23D98}"/>
              </a:ext>
            </a:extLst>
          </p:cNvPr>
          <p:cNvSpPr>
            <a:spLocks noGrp="1"/>
          </p:cNvSpPr>
          <p:nvPr>
            <p:ph type="title"/>
          </p:nvPr>
        </p:nvSpPr>
        <p:spPr>
          <a:xfrm>
            <a:off x="593558" y="4643149"/>
            <a:ext cx="14170413" cy="1951858"/>
          </a:xfrm>
          <a:solidFill>
            <a:schemeClr val="tx1">
              <a:alpha val="34000"/>
            </a:schemeClr>
          </a:solidFill>
        </p:spPr>
        <p:txBody>
          <a:bodyPr>
            <a:normAutofit/>
          </a:bodyPr>
          <a:lstStyle/>
          <a:p>
            <a:r>
              <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rPr>
              <a:t>SEKIAN </a:t>
            </a:r>
            <a:br>
              <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rPr>
            </a:br>
            <a:r>
              <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rPr>
              <a:t>&amp;</a:t>
            </a:r>
            <a:br>
              <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rPr>
            </a:br>
            <a:r>
              <a:rPr lang="en-US"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rPr>
              <a:t>TERIMAKASIH</a:t>
            </a:r>
            <a:endParaRPr lang="en-ID"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Rockwell" panose="02060603020205020403" pitchFamily="18" charset="0"/>
            </a:endParaRPr>
          </a:p>
        </p:txBody>
      </p:sp>
      <p:sp>
        <p:nvSpPr>
          <p:cNvPr id="3" name="TextBox 2">
            <a:extLst>
              <a:ext uri="{FF2B5EF4-FFF2-40B4-BE49-F238E27FC236}">
                <a16:creationId xmlns:a16="http://schemas.microsoft.com/office/drawing/2014/main" id="{98A842D0-A81A-1342-AF2E-5C354EA2F0A8}"/>
              </a:ext>
            </a:extLst>
          </p:cNvPr>
          <p:cNvSpPr txBox="1"/>
          <p:nvPr/>
        </p:nvSpPr>
        <p:spPr>
          <a:xfrm>
            <a:off x="5174936" y="4614547"/>
            <a:ext cx="6850743" cy="2009061"/>
          </a:xfrm>
          <a:prstGeom prst="roundRect">
            <a:avLst/>
          </a:prstGeom>
          <a:solidFill>
            <a:schemeClr val="bg1">
              <a:alpha val="57000"/>
            </a:schemeClr>
          </a:solidFill>
        </p:spPr>
        <p:txBody>
          <a:bodyPr wrap="square" rtlCol="0">
            <a:spAutoFit/>
          </a:bodyPr>
          <a:lstStyle/>
          <a:p>
            <a:pPr algn="ctr"/>
            <a:r>
              <a:rPr lang="en-US" sz="2800" dirty="0">
                <a:ln w="0"/>
                <a:effectLst>
                  <a:outerShdw blurRad="38100" dist="19050" dir="2700000" algn="tl" rotWithShape="0">
                    <a:schemeClr val="dk1">
                      <a:alpha val="40000"/>
                    </a:schemeClr>
                  </a:outerShdw>
                </a:effectLst>
                <a:latin typeface="Apple Color Emoji" pitchFamily="2" charset="0"/>
                <a:ea typeface="Apple Color Emoji" pitchFamily="2" charset="0"/>
              </a:rPr>
              <a:t>HATI SUSANTI SEDANG RESAH</a:t>
            </a:r>
          </a:p>
          <a:p>
            <a:pPr algn="ctr"/>
            <a:r>
              <a:rPr lang="en-US" sz="2800" dirty="0">
                <a:ln w="0"/>
                <a:effectLst>
                  <a:outerShdw blurRad="38100" dist="19050" dir="2700000" algn="tl" rotWithShape="0">
                    <a:schemeClr val="dk1">
                      <a:alpha val="40000"/>
                    </a:schemeClr>
                  </a:outerShdw>
                </a:effectLst>
                <a:latin typeface="Apple Color Emoji" pitchFamily="2" charset="0"/>
                <a:ea typeface="Apple Color Emoji" pitchFamily="2" charset="0"/>
              </a:rPr>
              <a:t>KARENA MEMILIH MAKANAN</a:t>
            </a:r>
          </a:p>
          <a:p>
            <a:pPr algn="ctr"/>
            <a:r>
              <a:rPr lang="en-US" sz="2800" dirty="0">
                <a:ln w="0"/>
                <a:effectLst>
                  <a:outerShdw blurRad="38100" dist="19050" dir="2700000" algn="tl" rotWithShape="0">
                    <a:schemeClr val="dk1">
                      <a:alpha val="40000"/>
                    </a:schemeClr>
                  </a:outerShdw>
                </a:effectLst>
                <a:latin typeface="Apple Color Emoji" pitchFamily="2" charset="0"/>
                <a:ea typeface="Apple Color Emoji" pitchFamily="2" charset="0"/>
              </a:rPr>
              <a:t>BUKAN HATI INGIN BERPISAH</a:t>
            </a:r>
          </a:p>
          <a:p>
            <a:pPr algn="ctr"/>
            <a:r>
              <a:rPr lang="en-US" sz="2800" dirty="0">
                <a:ln w="0"/>
                <a:effectLst>
                  <a:outerShdw blurRad="38100" dist="19050" dir="2700000" algn="tl" rotWithShape="0">
                    <a:schemeClr val="dk1">
                      <a:alpha val="40000"/>
                    </a:schemeClr>
                  </a:outerShdw>
                </a:effectLst>
                <a:latin typeface="Apple Color Emoji" pitchFamily="2" charset="0"/>
                <a:ea typeface="Apple Color Emoji" pitchFamily="2" charset="0"/>
              </a:rPr>
              <a:t>TAPI WAKTU YANG MEMUTUSKAN</a:t>
            </a:r>
          </a:p>
        </p:txBody>
      </p:sp>
    </p:spTree>
    <p:extLst>
      <p:ext uri="{BB962C8B-B14F-4D97-AF65-F5344CB8AC3E}">
        <p14:creationId xmlns:p14="http://schemas.microsoft.com/office/powerpoint/2010/main" val="124325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AA7EFE-DAC9-B332-056B-6174B2BF13CA}"/>
              </a:ext>
            </a:extLst>
          </p:cNvPr>
          <p:cNvSpPr txBox="1"/>
          <p:nvPr/>
        </p:nvSpPr>
        <p:spPr>
          <a:xfrm>
            <a:off x="427218" y="176682"/>
            <a:ext cx="11100217" cy="923330"/>
          </a:xfrm>
          <a:prstGeom prst="rect">
            <a:avLst/>
          </a:prstGeom>
          <a:noFill/>
        </p:spPr>
        <p:txBody>
          <a:bodyPr wrap="square">
            <a:spAutoFit/>
          </a:bodyPr>
          <a:lstStyle/>
          <a:p>
            <a:pPr algn="just"/>
            <a:r>
              <a:rPr lang="en-US" dirty="0"/>
              <a:t>Pada </a:t>
            </a:r>
            <a:r>
              <a:rPr lang="en-US" dirty="0" err="1"/>
              <a:t>awal</a:t>
            </a:r>
            <a:r>
              <a:rPr lang="en-US" dirty="0"/>
              <a:t> </a:t>
            </a:r>
            <a:r>
              <a:rPr lang="en-US" dirty="0" err="1"/>
              <a:t>tahun</a:t>
            </a:r>
            <a:r>
              <a:rPr lang="en-US" dirty="0"/>
              <a:t> 2023 </a:t>
            </a:r>
            <a:r>
              <a:rPr lang="en-US" dirty="0" err="1"/>
              <a:t>indonesia</a:t>
            </a:r>
            <a:r>
              <a:rPr lang="en-US" dirty="0"/>
              <a:t> </a:t>
            </a:r>
            <a:r>
              <a:rPr lang="en-US" dirty="0" err="1"/>
              <a:t>telah</a:t>
            </a:r>
            <a:r>
              <a:rPr lang="en-US" dirty="0"/>
              <a:t> </a:t>
            </a:r>
            <a:r>
              <a:rPr lang="en-US" dirty="0" err="1"/>
              <a:t>mengesahkan</a:t>
            </a:r>
            <a:r>
              <a:rPr lang="en-US" dirty="0"/>
              <a:t> </a:t>
            </a:r>
            <a:r>
              <a:rPr lang="en-US" dirty="0" err="1"/>
              <a:t>pembaharuan</a:t>
            </a:r>
            <a:r>
              <a:rPr lang="en-US" dirty="0"/>
              <a:t> </a:t>
            </a:r>
            <a:r>
              <a:rPr lang="en-US" dirty="0" err="1"/>
              <a:t>atas</a:t>
            </a:r>
            <a:r>
              <a:rPr lang="en-US" dirty="0"/>
              <a:t> the  code of Criminal Law of </a:t>
            </a:r>
            <a:r>
              <a:rPr lang="en-US" dirty="0" err="1"/>
              <a:t>indonesia</a:t>
            </a:r>
            <a:r>
              <a:rPr lang="en-US" dirty="0"/>
              <a:t> </a:t>
            </a:r>
            <a:r>
              <a:rPr lang="en-US" dirty="0" err="1"/>
              <a:t>yg</a:t>
            </a:r>
            <a:r>
              <a:rPr lang="en-US" dirty="0"/>
              <a:t> </a:t>
            </a:r>
            <a:r>
              <a:rPr lang="en-US" dirty="0" err="1"/>
              <a:t>merupakan</a:t>
            </a:r>
            <a:r>
              <a:rPr lang="en-US" dirty="0"/>
              <a:t> </a:t>
            </a:r>
            <a:r>
              <a:rPr lang="en-US" dirty="0" err="1"/>
              <a:t>warisan</a:t>
            </a:r>
            <a:r>
              <a:rPr lang="en-US" dirty="0"/>
              <a:t> </a:t>
            </a:r>
            <a:r>
              <a:rPr lang="en-US" dirty="0" err="1"/>
              <a:t>dari</a:t>
            </a:r>
            <a:r>
              <a:rPr lang="en-US" dirty="0"/>
              <a:t> </a:t>
            </a:r>
            <a:r>
              <a:rPr lang="en-US" dirty="0" err="1"/>
              <a:t>pemerintah</a:t>
            </a:r>
            <a:r>
              <a:rPr lang="en-US" dirty="0"/>
              <a:t> </a:t>
            </a:r>
            <a:r>
              <a:rPr lang="en-US" dirty="0" err="1"/>
              <a:t>kolonial</a:t>
            </a:r>
            <a:r>
              <a:rPr lang="en-US" dirty="0"/>
              <a:t> Belanda. </a:t>
            </a:r>
            <a:r>
              <a:rPr lang="en-US" dirty="0" err="1"/>
              <a:t>Setelah</a:t>
            </a:r>
            <a:r>
              <a:rPr lang="en-US" dirty="0"/>
              <a:t> </a:t>
            </a:r>
            <a:r>
              <a:rPr lang="en-US" dirty="0" err="1"/>
              <a:t>dibahas</a:t>
            </a:r>
            <a:r>
              <a:rPr lang="en-US" dirty="0"/>
              <a:t> </a:t>
            </a:r>
            <a:r>
              <a:rPr lang="en-US" dirty="0" err="1"/>
              <a:t>hampir</a:t>
            </a:r>
            <a:r>
              <a:rPr lang="en-US" dirty="0"/>
              <a:t> 60 </a:t>
            </a:r>
            <a:r>
              <a:rPr lang="en-US" dirty="0" err="1"/>
              <a:t>tahun</a:t>
            </a:r>
            <a:r>
              <a:rPr lang="en-US" dirty="0"/>
              <a:t>, </a:t>
            </a:r>
            <a:r>
              <a:rPr lang="en-US" dirty="0" err="1"/>
              <a:t>akhirnya</a:t>
            </a:r>
            <a:r>
              <a:rPr lang="en-US" dirty="0"/>
              <a:t> </a:t>
            </a:r>
            <a:r>
              <a:rPr lang="en-US" dirty="0" err="1"/>
              <a:t>indonesia</a:t>
            </a:r>
            <a:r>
              <a:rPr lang="en-US" dirty="0"/>
              <a:t> </a:t>
            </a:r>
            <a:r>
              <a:rPr lang="en-US" dirty="0" err="1"/>
              <a:t>mempunyai</a:t>
            </a:r>
            <a:r>
              <a:rPr lang="en-US" dirty="0"/>
              <a:t> </a:t>
            </a:r>
            <a:r>
              <a:rPr lang="en-US" dirty="0" err="1"/>
              <a:t>ketentuan</a:t>
            </a:r>
            <a:r>
              <a:rPr lang="en-US" dirty="0"/>
              <a:t> Hukum </a:t>
            </a:r>
            <a:r>
              <a:rPr lang="en-US" dirty="0" err="1"/>
              <a:t>Pidana</a:t>
            </a:r>
            <a:r>
              <a:rPr lang="en-US" dirty="0"/>
              <a:t>  </a:t>
            </a:r>
            <a:r>
              <a:rPr lang="en-US" dirty="0" err="1"/>
              <a:t>baru</a:t>
            </a:r>
            <a:r>
              <a:rPr lang="en-US" dirty="0"/>
              <a:t>.</a:t>
            </a:r>
          </a:p>
        </p:txBody>
      </p:sp>
      <p:sp>
        <p:nvSpPr>
          <p:cNvPr id="7" name="TextBox 6">
            <a:extLst>
              <a:ext uri="{FF2B5EF4-FFF2-40B4-BE49-F238E27FC236}">
                <a16:creationId xmlns:a16="http://schemas.microsoft.com/office/drawing/2014/main" id="{77608F34-91E2-585A-7FEC-CC206526E97C}"/>
              </a:ext>
            </a:extLst>
          </p:cNvPr>
          <p:cNvSpPr txBox="1"/>
          <p:nvPr/>
        </p:nvSpPr>
        <p:spPr>
          <a:xfrm>
            <a:off x="427219" y="1025062"/>
            <a:ext cx="11277602" cy="5632311"/>
          </a:xfrm>
          <a:prstGeom prst="rect">
            <a:avLst/>
          </a:prstGeom>
          <a:noFill/>
        </p:spPr>
        <p:txBody>
          <a:bodyPr wrap="square">
            <a:spAutoFit/>
          </a:bodyPr>
          <a:lstStyle/>
          <a:p>
            <a:pPr algn="just"/>
            <a:r>
              <a:rPr lang="en-US" dirty="0" err="1"/>
              <a:t>Peraturan</a:t>
            </a:r>
            <a:r>
              <a:rPr lang="en-US" dirty="0"/>
              <a:t> </a:t>
            </a:r>
            <a:r>
              <a:rPr lang="en-US" dirty="0" err="1"/>
              <a:t>baru</a:t>
            </a:r>
            <a:r>
              <a:rPr lang="en-US" dirty="0"/>
              <a:t> </a:t>
            </a:r>
            <a:r>
              <a:rPr lang="en-US" dirty="0" err="1"/>
              <a:t>tersebut</a:t>
            </a:r>
            <a:r>
              <a:rPr lang="en-US" dirty="0"/>
              <a:t> </a:t>
            </a:r>
            <a:r>
              <a:rPr lang="en-US" dirty="0" err="1"/>
              <a:t>adalah</a:t>
            </a:r>
            <a:r>
              <a:rPr lang="en-US" dirty="0"/>
              <a:t> UU No 1 </a:t>
            </a:r>
            <a:r>
              <a:rPr lang="en-US" dirty="0" err="1"/>
              <a:t>Tahun</a:t>
            </a:r>
            <a:r>
              <a:rPr lang="en-US" dirty="0"/>
              <a:t> 2023 ( KUHP 2023).  </a:t>
            </a:r>
            <a:r>
              <a:rPr lang="en-US" dirty="0" err="1"/>
              <a:t>Termasuk</a:t>
            </a:r>
            <a:r>
              <a:rPr lang="en-US" dirty="0"/>
              <a:t> </a:t>
            </a:r>
            <a:r>
              <a:rPr lang="en-US" dirty="0" err="1"/>
              <a:t>diantara</a:t>
            </a:r>
            <a:r>
              <a:rPr lang="en-US" dirty="0"/>
              <a:t> </a:t>
            </a:r>
            <a:r>
              <a:rPr lang="en-US" dirty="0" err="1"/>
              <a:t>pengaturan</a:t>
            </a:r>
            <a:r>
              <a:rPr lang="en-US" dirty="0"/>
              <a:t> </a:t>
            </a:r>
            <a:r>
              <a:rPr lang="en-US" dirty="0" err="1"/>
              <a:t>tentang</a:t>
            </a:r>
            <a:r>
              <a:rPr lang="en-US" dirty="0"/>
              <a:t> </a:t>
            </a:r>
            <a:r>
              <a:rPr lang="en-US" dirty="0" err="1"/>
              <a:t>perlindungan</a:t>
            </a:r>
            <a:r>
              <a:rPr lang="en-US" dirty="0"/>
              <a:t> </a:t>
            </a:r>
            <a:r>
              <a:rPr lang="en-US" dirty="0" err="1"/>
              <a:t>terhadap</a:t>
            </a:r>
            <a:r>
              <a:rPr lang="en-US" dirty="0"/>
              <a:t> </a:t>
            </a:r>
            <a:r>
              <a:rPr lang="en-US" dirty="0" err="1"/>
              <a:t>hewan</a:t>
            </a:r>
            <a:r>
              <a:rPr lang="en-US" dirty="0"/>
              <a:t>. Karena </a:t>
            </a:r>
            <a:r>
              <a:rPr lang="en-US" dirty="0" err="1"/>
              <a:t>ini</a:t>
            </a:r>
            <a:r>
              <a:rPr lang="en-US" dirty="0"/>
              <a:t> kitab </a:t>
            </a:r>
            <a:r>
              <a:rPr lang="en-US" dirty="0" err="1"/>
              <a:t>undang</a:t>
            </a:r>
            <a:r>
              <a:rPr lang="en-US" dirty="0"/>
              <a:t> </a:t>
            </a:r>
            <a:r>
              <a:rPr lang="en-US" dirty="0" err="1"/>
              <a:t>undang</a:t>
            </a:r>
            <a:r>
              <a:rPr lang="en-US" dirty="0"/>
              <a:t> </a:t>
            </a:r>
            <a:r>
              <a:rPr lang="en-US" dirty="0" err="1"/>
              <a:t>hukum</a:t>
            </a:r>
            <a:r>
              <a:rPr lang="en-US" dirty="0"/>
              <a:t> </a:t>
            </a:r>
            <a:r>
              <a:rPr lang="en-US" dirty="0" err="1"/>
              <a:t>pidana</a:t>
            </a:r>
            <a:r>
              <a:rPr lang="en-US" dirty="0"/>
              <a:t> </a:t>
            </a:r>
            <a:r>
              <a:rPr lang="en-US" dirty="0" err="1"/>
              <a:t>maka</a:t>
            </a:r>
            <a:r>
              <a:rPr lang="en-US" dirty="0"/>
              <a:t> </a:t>
            </a:r>
            <a:r>
              <a:rPr lang="en-US" dirty="0" err="1"/>
              <a:t>yg</a:t>
            </a:r>
            <a:r>
              <a:rPr lang="en-US" dirty="0"/>
              <a:t> di </a:t>
            </a:r>
            <a:r>
              <a:rPr lang="en-US" dirty="0" err="1"/>
              <a:t>ataur</a:t>
            </a:r>
            <a:r>
              <a:rPr lang="en-US" dirty="0"/>
              <a:t> </a:t>
            </a:r>
            <a:r>
              <a:rPr lang="en-US" dirty="0" err="1"/>
              <a:t>berkaitan</a:t>
            </a:r>
            <a:r>
              <a:rPr lang="en-US" dirty="0"/>
              <a:t> </a:t>
            </a:r>
            <a:r>
              <a:rPr lang="en-US" dirty="0" err="1"/>
              <a:t>dengan</a:t>
            </a:r>
            <a:r>
              <a:rPr lang="en-US" dirty="0"/>
              <a:t> </a:t>
            </a:r>
            <a:r>
              <a:rPr lang="en-US" dirty="0" err="1"/>
              <a:t>perlindungan</a:t>
            </a:r>
            <a:r>
              <a:rPr lang="en-US" dirty="0"/>
              <a:t> </a:t>
            </a:r>
            <a:r>
              <a:rPr lang="en-US" dirty="0" err="1"/>
              <a:t>adalah</a:t>
            </a:r>
            <a:r>
              <a:rPr lang="en-US" dirty="0"/>
              <a:t> </a:t>
            </a:r>
            <a:r>
              <a:rPr lang="en-US" dirty="0" err="1"/>
              <a:t>mengatur</a:t>
            </a:r>
            <a:r>
              <a:rPr lang="en-US" dirty="0"/>
              <a:t> </a:t>
            </a:r>
            <a:r>
              <a:rPr lang="en-US" dirty="0" err="1"/>
              <a:t>perbuatan</a:t>
            </a:r>
            <a:r>
              <a:rPr lang="en-US" dirty="0"/>
              <a:t> </a:t>
            </a:r>
            <a:r>
              <a:rPr lang="en-US" dirty="0" err="1"/>
              <a:t>yg</a:t>
            </a:r>
            <a:r>
              <a:rPr lang="en-US" dirty="0"/>
              <a:t> </a:t>
            </a:r>
            <a:r>
              <a:rPr lang="en-US" dirty="0" err="1"/>
              <a:t>dikualifikasikan</a:t>
            </a:r>
            <a:r>
              <a:rPr lang="en-US" dirty="0"/>
              <a:t> </a:t>
            </a:r>
            <a:r>
              <a:rPr lang="en-US" dirty="0" err="1"/>
              <a:t>sebagai</a:t>
            </a:r>
            <a:r>
              <a:rPr lang="en-US" dirty="0"/>
              <a:t> </a:t>
            </a:r>
            <a:r>
              <a:rPr lang="en-US" dirty="0" err="1"/>
              <a:t>perbuatan</a:t>
            </a:r>
            <a:r>
              <a:rPr lang="en-US" dirty="0"/>
              <a:t> </a:t>
            </a:r>
            <a:r>
              <a:rPr lang="en-US" dirty="0" err="1"/>
              <a:t>kejahatan</a:t>
            </a:r>
            <a:r>
              <a:rPr lang="en-US" dirty="0"/>
              <a:t> </a:t>
            </a:r>
            <a:r>
              <a:rPr lang="en-US" dirty="0" err="1"/>
              <a:t>terhadap</a:t>
            </a:r>
            <a:r>
              <a:rPr lang="en-US" dirty="0"/>
              <a:t> </a:t>
            </a:r>
            <a:r>
              <a:rPr lang="en-US" dirty="0" err="1"/>
              <a:t>hewan</a:t>
            </a:r>
            <a:r>
              <a:rPr lang="en-US" dirty="0"/>
              <a:t> dan </a:t>
            </a:r>
            <a:r>
              <a:rPr lang="en-US" dirty="0" err="1"/>
              <a:t>menghukum</a:t>
            </a:r>
            <a:r>
              <a:rPr lang="en-US" dirty="0"/>
              <a:t> </a:t>
            </a:r>
            <a:r>
              <a:rPr lang="en-US" dirty="0" err="1"/>
              <a:t>siapapun</a:t>
            </a:r>
            <a:r>
              <a:rPr lang="en-US" dirty="0"/>
              <a:t> yang </a:t>
            </a:r>
            <a:r>
              <a:rPr lang="en-US" dirty="0" err="1"/>
              <a:t>melakukan</a:t>
            </a:r>
            <a:r>
              <a:rPr lang="en-US" dirty="0"/>
              <a:t> </a:t>
            </a:r>
            <a:r>
              <a:rPr lang="en-US" dirty="0" err="1"/>
              <a:t>perbuatan</a:t>
            </a:r>
            <a:r>
              <a:rPr lang="en-US" dirty="0"/>
              <a:t> </a:t>
            </a:r>
            <a:r>
              <a:rPr lang="en-US" dirty="0" err="1"/>
              <a:t>tersebut</a:t>
            </a:r>
            <a:r>
              <a:rPr lang="en-US" dirty="0"/>
              <a:t>. </a:t>
            </a:r>
            <a:r>
              <a:rPr lang="en-US" dirty="0" err="1"/>
              <a:t>Siapapun</a:t>
            </a:r>
            <a:r>
              <a:rPr lang="en-US" dirty="0"/>
              <a:t> </a:t>
            </a:r>
            <a:r>
              <a:rPr lang="en-US" dirty="0" err="1"/>
              <a:t>sebagai</a:t>
            </a:r>
            <a:r>
              <a:rPr lang="en-US" dirty="0"/>
              <a:t> </a:t>
            </a:r>
            <a:r>
              <a:rPr lang="en-US" dirty="0" err="1"/>
              <a:t>subyek</a:t>
            </a:r>
            <a:r>
              <a:rPr lang="en-US" dirty="0"/>
              <a:t> </a:t>
            </a:r>
            <a:r>
              <a:rPr lang="en-US" dirty="0" err="1"/>
              <a:t>hukum</a:t>
            </a:r>
            <a:r>
              <a:rPr lang="en-US" dirty="0"/>
              <a:t> </a:t>
            </a:r>
            <a:r>
              <a:rPr lang="en-US" dirty="0" err="1"/>
              <a:t>yg</a:t>
            </a:r>
            <a:r>
              <a:rPr lang="en-US" dirty="0"/>
              <a:t> </a:t>
            </a:r>
            <a:r>
              <a:rPr lang="en-US" dirty="0" err="1"/>
              <a:t>akan</a:t>
            </a:r>
            <a:r>
              <a:rPr lang="en-US" dirty="0"/>
              <a:t> </a:t>
            </a:r>
            <a:r>
              <a:rPr lang="en-US" dirty="0" err="1"/>
              <a:t>diberikan</a:t>
            </a:r>
            <a:r>
              <a:rPr lang="en-US" dirty="0"/>
              <a:t> </a:t>
            </a:r>
            <a:r>
              <a:rPr lang="en-US" dirty="0" err="1"/>
              <a:t>sanksi</a:t>
            </a:r>
            <a:r>
              <a:rPr lang="en-US" dirty="0"/>
              <a:t> </a:t>
            </a:r>
            <a:r>
              <a:rPr lang="en-US" dirty="0" err="1"/>
              <a:t>pidana</a:t>
            </a:r>
            <a:r>
              <a:rPr lang="en-US" dirty="0"/>
              <a:t> </a:t>
            </a:r>
            <a:r>
              <a:rPr lang="en-US" dirty="0" err="1"/>
              <a:t>baik</a:t>
            </a:r>
            <a:r>
              <a:rPr lang="en-US" dirty="0"/>
              <a:t> </a:t>
            </a:r>
            <a:r>
              <a:rPr lang="en-US" dirty="0" err="1"/>
              <a:t>itu</a:t>
            </a:r>
            <a:r>
              <a:rPr lang="en-US" dirty="0"/>
              <a:t> </a:t>
            </a:r>
            <a:r>
              <a:rPr lang="en-US" dirty="0" err="1"/>
              <a:t>pemenjaraan</a:t>
            </a:r>
            <a:r>
              <a:rPr lang="en-US" dirty="0"/>
              <a:t> </a:t>
            </a:r>
            <a:r>
              <a:rPr lang="en-US" dirty="0" err="1"/>
              <a:t>atau</a:t>
            </a:r>
            <a:r>
              <a:rPr lang="en-US" dirty="0"/>
              <a:t> </a:t>
            </a:r>
            <a:r>
              <a:rPr lang="en-US" dirty="0" err="1"/>
              <a:t>denda</a:t>
            </a:r>
            <a:r>
              <a:rPr lang="en-US" dirty="0"/>
              <a:t> </a:t>
            </a:r>
            <a:r>
              <a:rPr lang="en-US" dirty="0" err="1"/>
              <a:t>adalah</a:t>
            </a:r>
            <a:r>
              <a:rPr lang="en-US" dirty="0"/>
              <a:t> </a:t>
            </a:r>
            <a:r>
              <a:rPr lang="en-US" dirty="0" err="1"/>
              <a:t>perorangan</a:t>
            </a:r>
            <a:r>
              <a:rPr lang="en-US" dirty="0"/>
              <a:t> </a:t>
            </a:r>
            <a:r>
              <a:rPr lang="en-US" dirty="0" err="1"/>
              <a:t>atau</a:t>
            </a:r>
            <a:r>
              <a:rPr lang="en-US" dirty="0"/>
              <a:t> </a:t>
            </a:r>
            <a:r>
              <a:rPr lang="en-US" dirty="0" err="1"/>
              <a:t>korporasi</a:t>
            </a:r>
            <a:r>
              <a:rPr lang="en-US" dirty="0"/>
              <a:t>. </a:t>
            </a:r>
          </a:p>
          <a:p>
            <a:pPr algn="just"/>
            <a:endParaRPr lang="en-US" dirty="0"/>
          </a:p>
          <a:p>
            <a:pPr algn="just"/>
            <a:r>
              <a:rPr lang="en-US" dirty="0" err="1"/>
              <a:t>Ini</a:t>
            </a:r>
            <a:r>
              <a:rPr lang="en-US" dirty="0"/>
              <a:t> salah </a:t>
            </a:r>
            <a:r>
              <a:rPr lang="en-US" dirty="0" err="1"/>
              <a:t>satu</a:t>
            </a:r>
            <a:r>
              <a:rPr lang="en-US" dirty="0"/>
              <a:t> </a:t>
            </a:r>
            <a:r>
              <a:rPr lang="en-US" dirty="0" err="1"/>
              <a:t>kebaharuannya</a:t>
            </a:r>
            <a:r>
              <a:rPr lang="en-US" dirty="0"/>
              <a:t>. </a:t>
            </a:r>
          </a:p>
          <a:p>
            <a:pPr algn="just"/>
            <a:r>
              <a:rPr lang="en-US" dirty="0" err="1"/>
              <a:t>Larangan</a:t>
            </a:r>
            <a:r>
              <a:rPr lang="en-US" dirty="0"/>
              <a:t> </a:t>
            </a:r>
            <a:r>
              <a:rPr lang="en-US" dirty="0" err="1"/>
              <a:t>menyiksa</a:t>
            </a:r>
            <a:r>
              <a:rPr lang="en-US" dirty="0"/>
              <a:t> </a:t>
            </a:r>
            <a:r>
              <a:rPr lang="en-US" dirty="0" err="1"/>
              <a:t>binatang</a:t>
            </a:r>
            <a:r>
              <a:rPr lang="en-US" dirty="0"/>
              <a:t> </a:t>
            </a:r>
            <a:r>
              <a:rPr lang="en-US" dirty="0" err="1"/>
              <a:t>bahkan</a:t>
            </a:r>
            <a:r>
              <a:rPr lang="en-US" dirty="0"/>
              <a:t> </a:t>
            </a:r>
            <a:r>
              <a:rPr lang="en-US" dirty="0" err="1"/>
              <a:t>sampai</a:t>
            </a:r>
            <a:r>
              <a:rPr lang="en-US" dirty="0"/>
              <a:t> </a:t>
            </a:r>
            <a:r>
              <a:rPr lang="en-US" dirty="0" err="1"/>
              <a:t>meninggal</a:t>
            </a:r>
            <a:r>
              <a:rPr lang="en-US" dirty="0"/>
              <a:t> </a:t>
            </a:r>
            <a:r>
              <a:rPr lang="en-US" dirty="0" err="1"/>
              <a:t>dalam</a:t>
            </a:r>
            <a:r>
              <a:rPr lang="en-US" dirty="0"/>
              <a:t> KUHP </a:t>
            </a:r>
            <a:r>
              <a:rPr lang="en-US" dirty="0" err="1"/>
              <a:t>yg</a:t>
            </a:r>
            <a:r>
              <a:rPr lang="en-US" dirty="0"/>
              <a:t> </a:t>
            </a:r>
            <a:r>
              <a:rPr lang="en-US" dirty="0" err="1"/>
              <a:t>berlaju</a:t>
            </a:r>
            <a:r>
              <a:rPr lang="en-US" dirty="0"/>
              <a:t> </a:t>
            </a:r>
            <a:r>
              <a:rPr lang="en-US" dirty="0" err="1"/>
              <a:t>sekarangpun</a:t>
            </a:r>
            <a:r>
              <a:rPr lang="en-US" dirty="0"/>
              <a:t> </a:t>
            </a:r>
            <a:r>
              <a:rPr lang="en-US" dirty="0" err="1"/>
              <a:t>sebetulnya</a:t>
            </a:r>
            <a:r>
              <a:rPr lang="en-US" dirty="0"/>
              <a:t> </a:t>
            </a:r>
            <a:r>
              <a:rPr lang="en-US" dirty="0" err="1"/>
              <a:t>sudah</a:t>
            </a:r>
            <a:r>
              <a:rPr lang="en-US" dirty="0"/>
              <a:t> </a:t>
            </a:r>
            <a:r>
              <a:rPr lang="en-US" dirty="0" err="1"/>
              <a:t>ada</a:t>
            </a:r>
            <a:r>
              <a:rPr lang="en-US" dirty="0"/>
              <a:t> </a:t>
            </a:r>
            <a:r>
              <a:rPr lang="en-US" dirty="0" err="1"/>
              <a:t>meski</a:t>
            </a:r>
            <a:r>
              <a:rPr lang="en-US" dirty="0"/>
              <a:t> </a:t>
            </a:r>
            <a:r>
              <a:rPr lang="en-US" dirty="0" err="1"/>
              <a:t>tidak</a:t>
            </a:r>
            <a:r>
              <a:rPr lang="en-US" dirty="0"/>
              <a:t> </a:t>
            </a:r>
            <a:r>
              <a:rPr lang="en-US" dirty="0" err="1"/>
              <a:t>sedetail</a:t>
            </a:r>
            <a:r>
              <a:rPr lang="en-US" dirty="0"/>
              <a:t> </a:t>
            </a:r>
            <a:r>
              <a:rPr lang="en-US" dirty="0" err="1"/>
              <a:t>yg</a:t>
            </a:r>
            <a:r>
              <a:rPr lang="en-US" dirty="0"/>
              <a:t> KUHP 2023, </a:t>
            </a:r>
            <a:r>
              <a:rPr lang="en-US" dirty="0" err="1"/>
              <a:t>tapi</a:t>
            </a:r>
            <a:r>
              <a:rPr lang="en-US" dirty="0"/>
              <a:t> </a:t>
            </a:r>
            <a:r>
              <a:rPr lang="en-US" dirty="0" err="1"/>
              <a:t>tidak</a:t>
            </a:r>
            <a:r>
              <a:rPr lang="en-US" dirty="0"/>
              <a:t> </a:t>
            </a:r>
            <a:r>
              <a:rPr lang="en-US" dirty="0" err="1"/>
              <a:t>menjangkau</a:t>
            </a:r>
            <a:r>
              <a:rPr lang="en-US" dirty="0"/>
              <a:t> </a:t>
            </a:r>
            <a:r>
              <a:rPr lang="en-US" dirty="0" err="1"/>
              <a:t>pelaku</a:t>
            </a:r>
            <a:r>
              <a:rPr lang="en-US" dirty="0"/>
              <a:t> </a:t>
            </a:r>
            <a:r>
              <a:rPr lang="en-US" dirty="0" err="1"/>
              <a:t>korporasi</a:t>
            </a:r>
            <a:r>
              <a:rPr lang="en-US" dirty="0"/>
              <a:t>. </a:t>
            </a:r>
          </a:p>
          <a:p>
            <a:pPr algn="just"/>
            <a:endParaRPr lang="en-US" dirty="0"/>
          </a:p>
          <a:p>
            <a:pPr algn="just"/>
            <a:r>
              <a:rPr lang="en-US" dirty="0" err="1"/>
              <a:t>Nemasukan</a:t>
            </a:r>
            <a:r>
              <a:rPr lang="en-US" dirty="0"/>
              <a:t> </a:t>
            </a:r>
            <a:r>
              <a:rPr lang="en-US" dirty="0" err="1"/>
              <a:t>korporasi</a:t>
            </a:r>
            <a:r>
              <a:rPr lang="en-US" dirty="0"/>
              <a:t> </a:t>
            </a:r>
            <a:r>
              <a:rPr lang="en-US" dirty="0" err="1"/>
              <a:t>sebagai</a:t>
            </a:r>
            <a:r>
              <a:rPr lang="en-US" dirty="0"/>
              <a:t> </a:t>
            </a:r>
            <a:r>
              <a:rPr lang="en-US" dirty="0" err="1"/>
              <a:t>subyek</a:t>
            </a:r>
            <a:r>
              <a:rPr lang="en-US" dirty="0"/>
              <a:t> </a:t>
            </a:r>
            <a:r>
              <a:rPr lang="en-US" dirty="0" err="1"/>
              <a:t>hukum</a:t>
            </a:r>
            <a:r>
              <a:rPr lang="en-US" dirty="0"/>
              <a:t> </a:t>
            </a:r>
            <a:r>
              <a:rPr lang="en-US" dirty="0" err="1"/>
              <a:t>dalam</a:t>
            </a:r>
            <a:r>
              <a:rPr lang="en-US" dirty="0"/>
              <a:t> KUHP 2023 </a:t>
            </a:r>
            <a:r>
              <a:rPr lang="en-US" dirty="0" err="1"/>
              <a:t>penting</a:t>
            </a:r>
            <a:r>
              <a:rPr lang="en-US" dirty="0"/>
              <a:t> </a:t>
            </a:r>
            <a:r>
              <a:rPr lang="en-US" dirty="0" err="1"/>
              <a:t>sekali</a:t>
            </a:r>
            <a:r>
              <a:rPr lang="en-US" dirty="0"/>
              <a:t>, </a:t>
            </a:r>
            <a:r>
              <a:rPr lang="en-US" dirty="0" err="1"/>
              <a:t>termasuk</a:t>
            </a:r>
            <a:r>
              <a:rPr lang="en-US" dirty="0"/>
              <a:t> </a:t>
            </a:r>
            <a:r>
              <a:rPr lang="en-US" dirty="0" err="1"/>
              <a:t>dalam</a:t>
            </a:r>
            <a:r>
              <a:rPr lang="en-US" dirty="0"/>
              <a:t> </a:t>
            </a:r>
            <a:r>
              <a:rPr lang="en-US" dirty="0" err="1"/>
              <a:t>hal</a:t>
            </a:r>
            <a:r>
              <a:rPr lang="en-US" dirty="0"/>
              <a:t> </a:t>
            </a:r>
            <a:r>
              <a:rPr lang="en-US" dirty="0" err="1"/>
              <a:t>penyiksaan</a:t>
            </a:r>
            <a:r>
              <a:rPr lang="en-US" dirty="0"/>
              <a:t> </a:t>
            </a:r>
            <a:r>
              <a:rPr lang="en-US" dirty="0" err="1"/>
              <a:t>atau</a:t>
            </a:r>
            <a:r>
              <a:rPr lang="en-US" dirty="0"/>
              <a:t> </a:t>
            </a:r>
            <a:r>
              <a:rPr lang="en-US" dirty="0" err="1"/>
              <a:t>perbuatan</a:t>
            </a:r>
            <a:r>
              <a:rPr lang="en-US" dirty="0"/>
              <a:t> </a:t>
            </a:r>
            <a:r>
              <a:rPr lang="en-US" dirty="0" err="1"/>
              <a:t>yg</a:t>
            </a:r>
            <a:r>
              <a:rPr lang="en-US" dirty="0"/>
              <a:t> </a:t>
            </a:r>
            <a:r>
              <a:rPr lang="en-US" dirty="0" err="1"/>
              <a:t>tidak</a:t>
            </a:r>
            <a:r>
              <a:rPr lang="en-US" dirty="0"/>
              <a:t> </a:t>
            </a:r>
            <a:r>
              <a:rPr lang="en-US" dirty="0" err="1"/>
              <a:t>sesuai</a:t>
            </a:r>
            <a:r>
              <a:rPr lang="en-US" dirty="0"/>
              <a:t> </a:t>
            </a:r>
            <a:r>
              <a:rPr lang="en-US" dirty="0" err="1"/>
              <a:t>dengan</a:t>
            </a:r>
            <a:r>
              <a:rPr lang="en-US" dirty="0"/>
              <a:t> </a:t>
            </a:r>
            <a:r>
              <a:rPr lang="en-US" dirty="0" err="1"/>
              <a:t>hak</a:t>
            </a:r>
            <a:r>
              <a:rPr lang="en-US" dirty="0"/>
              <a:t> </a:t>
            </a:r>
            <a:r>
              <a:rPr lang="en-US" dirty="0" err="1"/>
              <a:t>asasi</a:t>
            </a:r>
            <a:r>
              <a:rPr lang="en-US" dirty="0"/>
              <a:t> </a:t>
            </a:r>
            <a:r>
              <a:rPr lang="en-US" dirty="0" err="1"/>
              <a:t>hewan</a:t>
            </a:r>
            <a:r>
              <a:rPr lang="en-US" dirty="0"/>
              <a:t>, dan di </a:t>
            </a:r>
            <a:r>
              <a:rPr lang="en-US" dirty="0" err="1"/>
              <a:t>luar</a:t>
            </a:r>
            <a:r>
              <a:rPr lang="en-US" dirty="0"/>
              <a:t> </a:t>
            </a:r>
            <a:r>
              <a:rPr lang="en-US" dirty="0" err="1"/>
              <a:t>kemampuan</a:t>
            </a:r>
            <a:r>
              <a:rPr lang="en-US" dirty="0"/>
              <a:t> </a:t>
            </a:r>
            <a:r>
              <a:rPr lang="en-US" dirty="0" err="1"/>
              <a:t>yg</a:t>
            </a:r>
            <a:r>
              <a:rPr lang="en-US" dirty="0"/>
              <a:t> </a:t>
            </a:r>
            <a:r>
              <a:rPr lang="en-US" dirty="0" err="1"/>
              <a:t>wajar</a:t>
            </a:r>
            <a:r>
              <a:rPr lang="en-US" dirty="0"/>
              <a:t> </a:t>
            </a:r>
            <a:r>
              <a:rPr lang="en-US" dirty="0" err="1"/>
              <a:t>dari</a:t>
            </a:r>
            <a:r>
              <a:rPr lang="en-US" dirty="0"/>
              <a:t> </a:t>
            </a:r>
            <a:r>
              <a:rPr lang="en-US" dirty="0" err="1"/>
              <a:t>hewan</a:t>
            </a:r>
            <a:r>
              <a:rPr lang="en-US" dirty="0"/>
              <a:t> ( di </a:t>
            </a:r>
            <a:r>
              <a:rPr lang="en-US" dirty="0" err="1"/>
              <a:t>luar</a:t>
            </a:r>
            <a:r>
              <a:rPr lang="en-US" dirty="0"/>
              <a:t> </a:t>
            </a:r>
            <a:r>
              <a:rPr lang="en-US" dirty="0" err="1"/>
              <a:t>kemampuan</a:t>
            </a:r>
            <a:r>
              <a:rPr lang="en-US" dirty="0"/>
              <a:t> </a:t>
            </a:r>
            <a:r>
              <a:rPr lang="en-US" dirty="0" err="1"/>
              <a:t>kodratnya</a:t>
            </a:r>
            <a:r>
              <a:rPr lang="en-US" dirty="0"/>
              <a:t>). </a:t>
            </a:r>
          </a:p>
          <a:p>
            <a:pPr algn="just"/>
            <a:endParaRPr lang="en-US" dirty="0"/>
          </a:p>
          <a:p>
            <a:pPr algn="just"/>
            <a:r>
              <a:rPr lang="en-US" dirty="0"/>
              <a:t>Ketentuan2 </a:t>
            </a:r>
            <a:r>
              <a:rPr lang="en-US" dirty="0" err="1"/>
              <a:t>dalam</a:t>
            </a:r>
            <a:r>
              <a:rPr lang="en-US" dirty="0"/>
              <a:t> KUHP 23 </a:t>
            </a:r>
            <a:r>
              <a:rPr lang="en-US" dirty="0" err="1"/>
              <a:t>baru</a:t>
            </a:r>
            <a:r>
              <a:rPr lang="en-US" dirty="0"/>
              <a:t> </a:t>
            </a:r>
            <a:r>
              <a:rPr lang="en-US" dirty="0" err="1"/>
              <a:t>akan</a:t>
            </a:r>
            <a:r>
              <a:rPr lang="en-US" dirty="0"/>
              <a:t> </a:t>
            </a:r>
            <a:r>
              <a:rPr lang="en-US" dirty="0" err="1"/>
              <a:t>berlaku</a:t>
            </a:r>
            <a:r>
              <a:rPr lang="en-US" dirty="0"/>
              <a:t> </a:t>
            </a:r>
            <a:r>
              <a:rPr lang="en-US" dirty="0" err="1"/>
              <a:t>tahun</a:t>
            </a:r>
            <a:r>
              <a:rPr lang="en-US" dirty="0"/>
              <a:t> 2026. </a:t>
            </a:r>
            <a:r>
              <a:rPr lang="en-US" dirty="0" err="1"/>
              <a:t>Tentu</a:t>
            </a:r>
            <a:r>
              <a:rPr lang="en-US" dirty="0"/>
              <a:t> </a:t>
            </a:r>
            <a:r>
              <a:rPr lang="en-US" dirty="0" err="1"/>
              <a:t>masih</a:t>
            </a:r>
            <a:r>
              <a:rPr lang="en-US" dirty="0"/>
              <a:t> </a:t>
            </a:r>
            <a:r>
              <a:rPr lang="en-US" dirty="0" err="1"/>
              <a:t>diperlukan</a:t>
            </a:r>
            <a:r>
              <a:rPr lang="en-US" dirty="0"/>
              <a:t> </a:t>
            </a:r>
            <a:r>
              <a:rPr lang="en-US" dirty="0" err="1"/>
              <a:t>harmonisasi</a:t>
            </a:r>
            <a:r>
              <a:rPr lang="en-US" dirty="0"/>
              <a:t> </a:t>
            </a:r>
            <a:r>
              <a:rPr lang="en-US" dirty="0" err="1"/>
              <a:t>dengan</a:t>
            </a:r>
            <a:r>
              <a:rPr lang="en-US" dirty="0"/>
              <a:t> </a:t>
            </a:r>
            <a:r>
              <a:rPr lang="en-US" dirty="0" err="1"/>
              <a:t>beberapa</a:t>
            </a:r>
            <a:r>
              <a:rPr lang="en-US" dirty="0"/>
              <a:t> </a:t>
            </a:r>
            <a:r>
              <a:rPr lang="en-US" dirty="0" err="1"/>
              <a:t>ketentuan</a:t>
            </a:r>
            <a:r>
              <a:rPr lang="en-US" dirty="0"/>
              <a:t> di </a:t>
            </a:r>
            <a:r>
              <a:rPr lang="en-US" dirty="0" err="1"/>
              <a:t>luar</a:t>
            </a:r>
            <a:r>
              <a:rPr lang="en-US" dirty="0"/>
              <a:t> KUHP </a:t>
            </a:r>
            <a:r>
              <a:rPr lang="en-US" dirty="0" err="1"/>
              <a:t>seperti</a:t>
            </a:r>
            <a:r>
              <a:rPr lang="en-US" dirty="0"/>
              <a:t> UU </a:t>
            </a:r>
            <a:r>
              <a:rPr lang="en-US" dirty="0" err="1"/>
              <a:t>Jesehatan</a:t>
            </a:r>
            <a:r>
              <a:rPr lang="en-US" dirty="0"/>
              <a:t> </a:t>
            </a:r>
            <a:r>
              <a:rPr lang="en-US" dirty="0" err="1"/>
              <a:t>Hewan</a:t>
            </a:r>
            <a:r>
              <a:rPr lang="en-US" dirty="0"/>
              <a:t> dan </a:t>
            </a:r>
            <a:r>
              <a:rPr lang="en-US" dirty="0" err="1"/>
              <a:t>berbagai</a:t>
            </a:r>
            <a:r>
              <a:rPr lang="en-US" dirty="0"/>
              <a:t> </a:t>
            </a:r>
            <a:r>
              <a:rPr lang="en-US" dirty="0" err="1"/>
              <a:t>ketentuan</a:t>
            </a:r>
            <a:r>
              <a:rPr lang="en-US" dirty="0"/>
              <a:t> </a:t>
            </a:r>
            <a:r>
              <a:rPr lang="en-US" dirty="0" err="1"/>
              <a:t>terkait</a:t>
            </a:r>
            <a:r>
              <a:rPr lang="en-US" dirty="0"/>
              <a:t> </a:t>
            </a:r>
            <a:r>
              <a:rPr lang="en-US" dirty="0" err="1"/>
              <a:t>dengan</a:t>
            </a:r>
            <a:r>
              <a:rPr lang="en-US" dirty="0"/>
              <a:t> </a:t>
            </a:r>
            <a:r>
              <a:rPr lang="en-US" dirty="0" err="1"/>
              <a:t>hak</a:t>
            </a:r>
            <a:r>
              <a:rPr lang="en-US" dirty="0"/>
              <a:t> </a:t>
            </a:r>
            <a:r>
              <a:rPr lang="en-US" dirty="0" err="1"/>
              <a:t>asasi</a:t>
            </a:r>
            <a:r>
              <a:rPr lang="en-US" dirty="0"/>
              <a:t> </a:t>
            </a:r>
            <a:r>
              <a:rPr lang="en-US" dirty="0" err="1"/>
              <a:t>hewan</a:t>
            </a:r>
            <a:r>
              <a:rPr lang="en-US" dirty="0"/>
              <a:t>, </a:t>
            </a:r>
            <a:r>
              <a:rPr lang="en-US" dirty="0" err="1"/>
              <a:t>misal</a:t>
            </a:r>
            <a:r>
              <a:rPr lang="en-US" dirty="0"/>
              <a:t> </a:t>
            </a:r>
            <a:r>
              <a:rPr lang="en-US" dirty="0" err="1"/>
              <a:t>ketika</a:t>
            </a:r>
            <a:r>
              <a:rPr lang="en-US" dirty="0"/>
              <a:t> </a:t>
            </a:r>
            <a:r>
              <a:rPr lang="en-US" dirty="0" err="1"/>
              <a:t>terjadi</a:t>
            </a:r>
            <a:r>
              <a:rPr lang="en-US" dirty="0"/>
              <a:t> </a:t>
            </a:r>
            <a:r>
              <a:rPr lang="en-US" dirty="0" err="1"/>
              <a:t>suatu</a:t>
            </a:r>
            <a:r>
              <a:rPr lang="en-US" dirty="0"/>
              <a:t> </a:t>
            </a:r>
            <a:r>
              <a:rPr lang="en-US" dirty="0" err="1"/>
              <a:t>benturan</a:t>
            </a:r>
            <a:r>
              <a:rPr lang="en-US" dirty="0"/>
              <a:t> </a:t>
            </a:r>
            <a:r>
              <a:rPr lang="en-US" dirty="0" err="1"/>
              <a:t>terkait</a:t>
            </a:r>
            <a:r>
              <a:rPr lang="en-US" dirty="0"/>
              <a:t> </a:t>
            </a:r>
            <a:r>
              <a:rPr lang="en-US" dirty="0" err="1"/>
              <a:t>kebutuhan</a:t>
            </a:r>
            <a:r>
              <a:rPr lang="en-US" dirty="0"/>
              <a:t> protein </a:t>
            </a:r>
            <a:r>
              <a:rPr lang="en-US" dirty="0" err="1"/>
              <a:t>bagi</a:t>
            </a:r>
            <a:r>
              <a:rPr lang="en-US" dirty="0"/>
              <a:t> </a:t>
            </a:r>
            <a:r>
              <a:rPr lang="en-US" dirty="0" err="1"/>
              <a:t>manusia</a:t>
            </a:r>
            <a:r>
              <a:rPr lang="en-US" dirty="0"/>
              <a:t> di </a:t>
            </a:r>
            <a:r>
              <a:rPr lang="en-US" dirty="0" err="1"/>
              <a:t>satu</a:t>
            </a:r>
            <a:r>
              <a:rPr lang="en-US" dirty="0"/>
              <a:t> </a:t>
            </a:r>
            <a:r>
              <a:rPr lang="en-US" dirty="0" err="1"/>
              <a:t>susi</a:t>
            </a:r>
            <a:r>
              <a:rPr lang="en-US" dirty="0"/>
              <a:t> dan </a:t>
            </a:r>
            <a:r>
              <a:rPr lang="en-US" dirty="0" err="1"/>
              <a:t>hak</a:t>
            </a:r>
            <a:r>
              <a:rPr lang="en-US" dirty="0"/>
              <a:t> </a:t>
            </a:r>
            <a:r>
              <a:rPr lang="en-US" dirty="0" err="1"/>
              <a:t>asasi</a:t>
            </a:r>
            <a:r>
              <a:rPr lang="en-US" dirty="0"/>
              <a:t> </a:t>
            </a:r>
            <a:r>
              <a:rPr lang="en-US" dirty="0" err="1"/>
              <a:t>hewan</a:t>
            </a:r>
            <a:r>
              <a:rPr lang="en-US" dirty="0"/>
              <a:t> </a:t>
            </a:r>
            <a:r>
              <a:rPr lang="en-US" dirty="0" err="1"/>
              <a:t>disisi</a:t>
            </a:r>
            <a:r>
              <a:rPr lang="en-US" dirty="0"/>
              <a:t> lain, </a:t>
            </a:r>
            <a:r>
              <a:rPr lang="en-US" dirty="0" err="1"/>
              <a:t>seperti</a:t>
            </a:r>
            <a:r>
              <a:rPr lang="en-US" dirty="0"/>
              <a:t> </a:t>
            </a:r>
            <a:r>
              <a:rPr lang="en-US" dirty="0" err="1"/>
              <a:t>ketika</a:t>
            </a:r>
            <a:r>
              <a:rPr lang="en-US" dirty="0"/>
              <a:t> </a:t>
            </a:r>
            <a:r>
              <a:rPr lang="en-US" dirty="0" err="1"/>
              <a:t>hewan</a:t>
            </a:r>
            <a:r>
              <a:rPr lang="en-US" dirty="0"/>
              <a:t> </a:t>
            </a:r>
            <a:r>
              <a:rPr lang="en-US" dirty="0" err="1"/>
              <a:t>sah</a:t>
            </a:r>
            <a:r>
              <a:rPr lang="en-US" dirty="0"/>
              <a:t> </a:t>
            </a:r>
            <a:r>
              <a:rPr lang="en-US" dirty="0" err="1"/>
              <a:t>dikonsumsi</a:t>
            </a:r>
            <a:r>
              <a:rPr lang="en-US" dirty="0"/>
              <a:t> </a:t>
            </a:r>
            <a:r>
              <a:rPr lang="en-US" dirty="0" err="1"/>
              <a:t>hanya</a:t>
            </a:r>
            <a:r>
              <a:rPr lang="en-US" dirty="0"/>
              <a:t> </a:t>
            </a:r>
            <a:r>
              <a:rPr lang="en-US" dirty="0" err="1"/>
              <a:t>dengan</a:t>
            </a:r>
            <a:r>
              <a:rPr lang="en-US" dirty="0"/>
              <a:t> </a:t>
            </a:r>
            <a:r>
              <a:rPr lang="en-US" dirty="0" err="1"/>
              <a:t>cara</a:t>
            </a:r>
            <a:r>
              <a:rPr lang="en-US" dirty="0"/>
              <a:t> </a:t>
            </a:r>
            <a:r>
              <a:rPr lang="en-US" dirty="0" err="1"/>
              <a:t>yg</a:t>
            </a:r>
            <a:r>
              <a:rPr lang="en-US" dirty="0"/>
              <a:t> paling </a:t>
            </a:r>
            <a:r>
              <a:rPr lang="en-US" dirty="0" err="1"/>
              <a:t>ramah</a:t>
            </a:r>
            <a:r>
              <a:rPr lang="en-US" dirty="0"/>
              <a:t> </a:t>
            </a:r>
            <a:r>
              <a:rPr lang="en-US" dirty="0" err="1"/>
              <a:t>untuk</a:t>
            </a:r>
            <a:r>
              <a:rPr lang="en-US" dirty="0"/>
              <a:t> </a:t>
            </a:r>
            <a:r>
              <a:rPr lang="en-US" dirty="0" err="1"/>
              <a:t>hewan</a:t>
            </a:r>
            <a:r>
              <a:rPr lang="en-US" dirty="0"/>
              <a:t>. </a:t>
            </a:r>
          </a:p>
          <a:p>
            <a:pPr algn="just"/>
            <a:endParaRPr lang="en-US" dirty="0"/>
          </a:p>
          <a:p>
            <a:pPr algn="just"/>
            <a:r>
              <a:rPr lang="en-US" dirty="0" err="1"/>
              <a:t>Terkait</a:t>
            </a:r>
            <a:r>
              <a:rPr lang="en-US" dirty="0"/>
              <a:t> </a:t>
            </a:r>
            <a:r>
              <a:rPr lang="en-US" dirty="0" err="1"/>
              <a:t>untuk</a:t>
            </a:r>
            <a:r>
              <a:rPr lang="en-US" dirty="0"/>
              <a:t> </a:t>
            </a:r>
            <a:r>
              <a:rPr lang="en-US" dirty="0" err="1"/>
              <a:t>perlindungan</a:t>
            </a:r>
            <a:r>
              <a:rPr lang="en-US" dirty="0"/>
              <a:t> dog and cat </a:t>
            </a:r>
            <a:r>
              <a:rPr lang="en-US" dirty="0" err="1"/>
              <a:t>saya</a:t>
            </a:r>
            <a:r>
              <a:rPr lang="en-US" dirty="0"/>
              <a:t> </a:t>
            </a:r>
            <a:r>
              <a:rPr lang="en-US" dirty="0" err="1"/>
              <a:t>kira</a:t>
            </a:r>
            <a:r>
              <a:rPr lang="en-US" dirty="0"/>
              <a:t> </a:t>
            </a:r>
            <a:r>
              <a:rPr lang="en-US" dirty="0" err="1"/>
              <a:t>sudah</a:t>
            </a:r>
            <a:r>
              <a:rPr lang="en-US" dirty="0"/>
              <a:t> </a:t>
            </a:r>
            <a:r>
              <a:rPr lang="en-US" dirty="0" err="1"/>
              <a:t>terakomodir</a:t>
            </a:r>
            <a:r>
              <a:rPr lang="en-US" dirty="0"/>
              <a:t> </a:t>
            </a:r>
            <a:r>
              <a:rPr lang="en-US" dirty="0" err="1"/>
              <a:t>dalam</a:t>
            </a:r>
            <a:r>
              <a:rPr lang="en-US" dirty="0"/>
              <a:t> KUHP 2023.</a:t>
            </a:r>
          </a:p>
        </p:txBody>
      </p:sp>
    </p:spTree>
    <p:extLst>
      <p:ext uri="{BB962C8B-B14F-4D97-AF65-F5344CB8AC3E}">
        <p14:creationId xmlns:p14="http://schemas.microsoft.com/office/powerpoint/2010/main" val="359065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91FF4C-CDD5-E400-1835-9C879B3B8580}"/>
              </a:ext>
            </a:extLst>
          </p:cNvPr>
          <p:cNvSpPr txBox="1"/>
          <p:nvPr/>
        </p:nvSpPr>
        <p:spPr>
          <a:xfrm>
            <a:off x="454703" y="335845"/>
            <a:ext cx="11737297" cy="6186309"/>
          </a:xfrm>
          <a:prstGeom prst="rect">
            <a:avLst/>
          </a:prstGeom>
          <a:noFill/>
        </p:spPr>
        <p:txBody>
          <a:bodyPr wrap="square">
            <a:spAutoFit/>
          </a:bodyPr>
          <a:lstStyle/>
          <a:p>
            <a:pPr algn="just"/>
            <a:r>
              <a:rPr lang="en-US" dirty="0"/>
              <a:t>At the beginning of 2023, Indonesia ratified the reform of the Code of Criminal Law of Indonesia, which was inherited from the Dutch colonial government. After almost 60 years of discussion, Indonesia finally has a new Criminal Code.</a:t>
            </a:r>
          </a:p>
          <a:p>
            <a:pPr algn="just"/>
            <a:endParaRPr lang="en-US" dirty="0"/>
          </a:p>
          <a:p>
            <a:pPr algn="just"/>
            <a:r>
              <a:rPr lang="en-US" dirty="0"/>
              <a:t>The new regulation is Law No. 1 of 2023 (KUHP 2023).  It includes provisions on the protection of animals. Because this is a criminal code, the provisions relating to protection regulate acts that qualify as crimes against animals and punish anyone who commits such acts. Anyone as a legal subject who will be given criminal sanctions, be it imprisonment or fines, is an individual or corporation. </a:t>
            </a:r>
          </a:p>
          <a:p>
            <a:pPr algn="just"/>
            <a:endParaRPr lang="en-US" dirty="0"/>
          </a:p>
          <a:p>
            <a:pPr algn="just"/>
            <a:r>
              <a:rPr lang="en-US" dirty="0"/>
              <a:t>This is one of its novelty. </a:t>
            </a:r>
          </a:p>
          <a:p>
            <a:pPr algn="just"/>
            <a:r>
              <a:rPr lang="en-US" dirty="0"/>
              <a:t>The prohibition of torturing animals even to death in the current Criminal Code already exists even though it is not as detailed as the 2023 Criminal Code, but it does not reach corporate actors. </a:t>
            </a:r>
          </a:p>
          <a:p>
            <a:pPr algn="just"/>
            <a:endParaRPr lang="en-US" dirty="0"/>
          </a:p>
          <a:p>
            <a:pPr algn="just"/>
            <a:r>
              <a:rPr lang="en-US" dirty="0"/>
              <a:t>The inclusion of corporations as legal subjects in the 2023 Criminal Code is very important, including in the case of torture or acts that are not in accordance with animal rights, and beyond the reasonable capabilities of animals (beyond their natural abilities). </a:t>
            </a:r>
          </a:p>
          <a:p>
            <a:pPr algn="just"/>
            <a:endParaRPr lang="en-US" dirty="0"/>
          </a:p>
          <a:p>
            <a:pPr algn="just"/>
            <a:r>
              <a:rPr lang="en-US" dirty="0"/>
              <a:t>The provisions in the new Criminal Code 23 will take effect in 2026. Of course, harmonization is still needed with several provisions outside the Criminal Code such as the Animal Health Law and various provisions related to animal rights, for example when there is a conflict related to protein needs for humans on one side and animal rights on the other, such as when animals are legally consumed only in the most animal-friendly way. </a:t>
            </a:r>
          </a:p>
          <a:p>
            <a:pPr algn="just"/>
            <a:endParaRPr lang="en-US" dirty="0"/>
          </a:p>
          <a:p>
            <a:pPr algn="just"/>
            <a:r>
              <a:rPr lang="en-US" dirty="0"/>
              <a:t>Regarding the protection of dogs and cats, I think it has been accommodated in the Criminal Code 2023.</a:t>
            </a:r>
          </a:p>
        </p:txBody>
      </p:sp>
    </p:spTree>
    <p:extLst>
      <p:ext uri="{BB962C8B-B14F-4D97-AF65-F5344CB8AC3E}">
        <p14:creationId xmlns:p14="http://schemas.microsoft.com/office/powerpoint/2010/main" val="151109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640AEA-1157-CAAD-FFA9-D03A1B7A2CB2}"/>
              </a:ext>
            </a:extLst>
          </p:cNvPr>
          <p:cNvSpPr>
            <a:spLocks noGrp="1"/>
          </p:cNvSpPr>
          <p:nvPr>
            <p:ph type="title"/>
          </p:nvPr>
        </p:nvSpPr>
        <p:spPr>
          <a:xfrm>
            <a:off x="3414066" y="114167"/>
            <a:ext cx="7958331" cy="1077229"/>
          </a:xfrm>
        </p:spPr>
        <p:txBody>
          <a:bodyPr>
            <a:normAutofit fontScale="90000"/>
          </a:bodyPr>
          <a:lstStyle/>
          <a:p>
            <a:r>
              <a:rPr lang="en-US" b="1" dirty="0"/>
              <a:t>Tindakan </a:t>
            </a:r>
            <a:r>
              <a:rPr lang="en-US" b="1" dirty="0" err="1"/>
              <a:t>Pidana</a:t>
            </a:r>
            <a:r>
              <a:rPr lang="en-US" b="1" dirty="0"/>
              <a:t> </a:t>
            </a:r>
            <a:r>
              <a:rPr lang="en-US" b="1" dirty="0" err="1"/>
              <a:t>terhadap</a:t>
            </a:r>
            <a:r>
              <a:rPr lang="en-US" b="1" dirty="0"/>
              <a:t> </a:t>
            </a:r>
            <a:r>
              <a:rPr lang="en-US" b="1" dirty="0" err="1"/>
              <a:t>Hewan</a:t>
            </a:r>
            <a:r>
              <a:rPr lang="en-US" sz="3600" dirty="0"/>
              <a:t> </a:t>
            </a:r>
            <a:r>
              <a:rPr lang="en-US" sz="3600" dirty="0" err="1"/>
              <a:t>Bedasarkan</a:t>
            </a:r>
            <a:r>
              <a:rPr lang="en-US" sz="3600" dirty="0"/>
              <a:t> KUHP 2023</a:t>
            </a:r>
            <a:endParaRPr lang="en-US" b="1" dirty="0"/>
          </a:p>
        </p:txBody>
      </p:sp>
      <p:sp>
        <p:nvSpPr>
          <p:cNvPr id="8" name="Content Placeholder 2">
            <a:extLst>
              <a:ext uri="{FF2B5EF4-FFF2-40B4-BE49-F238E27FC236}">
                <a16:creationId xmlns:a16="http://schemas.microsoft.com/office/drawing/2014/main" id="{6326D616-C651-6F08-487D-688398F81B00}"/>
              </a:ext>
            </a:extLst>
          </p:cNvPr>
          <p:cNvSpPr>
            <a:spLocks noGrp="1"/>
          </p:cNvSpPr>
          <p:nvPr>
            <p:ph idx="1"/>
          </p:nvPr>
        </p:nvSpPr>
        <p:spPr>
          <a:xfrm>
            <a:off x="856797" y="1799748"/>
            <a:ext cx="10515600" cy="3901967"/>
          </a:xfrm>
        </p:spPr>
        <p:txBody>
          <a:bodyPr>
            <a:noAutofit/>
          </a:bodyPr>
          <a:lstStyle/>
          <a:p>
            <a:pPr marL="0" indent="0">
              <a:buNone/>
            </a:pPr>
            <a:r>
              <a:rPr lang="en-US" sz="2400" dirty="0"/>
              <a:t>Pasal 336 </a:t>
            </a:r>
          </a:p>
          <a:p>
            <a:pPr marL="0" indent="0">
              <a:buNone/>
            </a:pPr>
            <a:r>
              <a:rPr lang="en-US" dirty="0" err="1"/>
              <a:t>Dipidana</a:t>
            </a:r>
            <a:r>
              <a:rPr lang="en-US" dirty="0"/>
              <a:t> dengan </a:t>
            </a:r>
            <a:r>
              <a:rPr lang="en-US" dirty="0" err="1"/>
              <a:t>pidana</a:t>
            </a:r>
            <a:r>
              <a:rPr lang="en-US" dirty="0"/>
              <a:t> </a:t>
            </a:r>
            <a:r>
              <a:rPr lang="en-US" dirty="0" err="1"/>
              <a:t>penjara</a:t>
            </a:r>
            <a:r>
              <a:rPr lang="en-US" dirty="0"/>
              <a:t> paling lama 6 (</a:t>
            </a:r>
            <a:r>
              <a:rPr lang="en-US" dirty="0" err="1"/>
              <a:t>enam</a:t>
            </a:r>
            <a:r>
              <a:rPr lang="en-US" dirty="0"/>
              <a:t>) Bulan atau </a:t>
            </a:r>
            <a:r>
              <a:rPr lang="en-US" dirty="0" err="1"/>
              <a:t>pidana</a:t>
            </a:r>
            <a:r>
              <a:rPr lang="en-US" dirty="0"/>
              <a:t> </a:t>
            </a:r>
            <a:r>
              <a:rPr lang="en-US" dirty="0" err="1"/>
              <a:t>denda</a:t>
            </a:r>
            <a:r>
              <a:rPr lang="en-US" dirty="0"/>
              <a:t> paling </a:t>
            </a:r>
            <a:r>
              <a:rPr lang="en-US" dirty="0" err="1"/>
              <a:t>banyak</a:t>
            </a:r>
            <a:r>
              <a:rPr lang="en-US" dirty="0"/>
              <a:t> </a:t>
            </a:r>
            <a:r>
              <a:rPr lang="en-US" dirty="0" err="1"/>
              <a:t>kategori</a:t>
            </a:r>
            <a:r>
              <a:rPr lang="en-US" dirty="0"/>
              <a:t> II, </a:t>
            </a:r>
            <a:r>
              <a:rPr lang="en-US" dirty="0" err="1"/>
              <a:t>Setiap</a:t>
            </a:r>
            <a:r>
              <a:rPr lang="en-US" dirty="0"/>
              <a:t> Orang yang:</a:t>
            </a:r>
          </a:p>
          <a:p>
            <a:pPr marL="514350" indent="-514350">
              <a:buAutoNum type="alphaLcPeriod"/>
            </a:pPr>
            <a:r>
              <a:rPr lang="en-US" dirty="0" err="1"/>
              <a:t>Mengusik</a:t>
            </a:r>
            <a:r>
              <a:rPr lang="en-US" dirty="0"/>
              <a:t> </a:t>
            </a:r>
            <a:r>
              <a:rPr lang="en-US" dirty="0" err="1"/>
              <a:t>hewan</a:t>
            </a:r>
            <a:r>
              <a:rPr lang="en-US" dirty="0"/>
              <a:t> </a:t>
            </a:r>
            <a:r>
              <a:rPr lang="en-US" dirty="0" err="1"/>
              <a:t>hingga</a:t>
            </a:r>
            <a:r>
              <a:rPr lang="en-US" dirty="0"/>
              <a:t> </a:t>
            </a:r>
            <a:r>
              <a:rPr lang="en-US" dirty="0" err="1"/>
              <a:t>membahayakan</a:t>
            </a:r>
            <a:r>
              <a:rPr lang="en-US" dirty="0"/>
              <a:t> orang;</a:t>
            </a:r>
          </a:p>
          <a:p>
            <a:pPr marL="514350" indent="-514350">
              <a:buAutoNum type="alphaLcPeriod"/>
            </a:pPr>
            <a:r>
              <a:rPr lang="en-US" dirty="0" err="1"/>
              <a:t>Mengusik</a:t>
            </a:r>
            <a:r>
              <a:rPr lang="en-US" dirty="0"/>
              <a:t> </a:t>
            </a:r>
            <a:r>
              <a:rPr lang="en-US" dirty="0" err="1"/>
              <a:t>hewan</a:t>
            </a:r>
            <a:r>
              <a:rPr lang="en-US" dirty="0"/>
              <a:t> yang </a:t>
            </a:r>
            <a:r>
              <a:rPr lang="en-US" dirty="0" err="1"/>
              <a:t>sedang</a:t>
            </a:r>
            <a:r>
              <a:rPr lang="en-US" dirty="0"/>
              <a:t> </a:t>
            </a:r>
            <a:r>
              <a:rPr lang="en-US" dirty="0" err="1"/>
              <a:t>ditunggangi</a:t>
            </a:r>
            <a:r>
              <a:rPr lang="en-US" dirty="0"/>
              <a:t> atau </a:t>
            </a:r>
            <a:r>
              <a:rPr lang="en-US" dirty="0" err="1"/>
              <a:t>hewan</a:t>
            </a:r>
            <a:r>
              <a:rPr lang="en-US" dirty="0"/>
              <a:t> yang </a:t>
            </a:r>
            <a:r>
              <a:rPr lang="en-US" dirty="0" err="1"/>
              <a:t>sedang</a:t>
            </a:r>
            <a:r>
              <a:rPr lang="en-US" dirty="0"/>
              <a:t> </a:t>
            </a:r>
            <a:r>
              <a:rPr lang="en-US" dirty="0" err="1"/>
              <a:t>menarik</a:t>
            </a:r>
            <a:r>
              <a:rPr lang="en-US" dirty="0"/>
              <a:t> </a:t>
            </a:r>
            <a:r>
              <a:rPr lang="en-US" dirty="0" err="1"/>
              <a:t>kereta</a:t>
            </a:r>
            <a:r>
              <a:rPr lang="en-US" dirty="0"/>
              <a:t>, </a:t>
            </a:r>
            <a:r>
              <a:rPr lang="en-US" dirty="0" err="1"/>
              <a:t>gerobak</a:t>
            </a:r>
            <a:r>
              <a:rPr lang="en-US" dirty="0"/>
              <a:t>, atau yang </a:t>
            </a:r>
            <a:r>
              <a:rPr lang="en-US" dirty="0" err="1"/>
              <a:t>dibebani</a:t>
            </a:r>
            <a:r>
              <a:rPr lang="en-US" dirty="0"/>
              <a:t> </a:t>
            </a:r>
            <a:r>
              <a:rPr lang="en-US" dirty="0" err="1"/>
              <a:t>Barang</a:t>
            </a:r>
            <a:r>
              <a:rPr lang="en-US" dirty="0"/>
              <a:t>; </a:t>
            </a:r>
          </a:p>
          <a:p>
            <a:pPr marL="514350" indent="-514350">
              <a:buAutoNum type="alphaLcPeriod"/>
            </a:pPr>
            <a:r>
              <a:rPr lang="en-US" dirty="0" err="1"/>
              <a:t>Tidak</a:t>
            </a:r>
            <a:r>
              <a:rPr lang="en-US" dirty="0"/>
              <a:t> </a:t>
            </a:r>
            <a:r>
              <a:rPr lang="en-US" dirty="0" err="1"/>
              <a:t>mencegah</a:t>
            </a:r>
            <a:r>
              <a:rPr lang="en-US" dirty="0"/>
              <a:t> </a:t>
            </a:r>
            <a:r>
              <a:rPr lang="en-US" dirty="0" err="1"/>
              <a:t>hewan</a:t>
            </a:r>
            <a:r>
              <a:rPr lang="en-US" dirty="0"/>
              <a:t> yang </a:t>
            </a:r>
            <a:r>
              <a:rPr lang="en-US" dirty="0" err="1"/>
              <a:t>ada</a:t>
            </a:r>
            <a:r>
              <a:rPr lang="en-US" dirty="0"/>
              <a:t> </a:t>
            </a:r>
            <a:r>
              <a:rPr lang="en-US" dirty="0" err="1"/>
              <a:t>dalam</a:t>
            </a:r>
            <a:r>
              <a:rPr lang="en-US" dirty="0"/>
              <a:t> </a:t>
            </a:r>
            <a:r>
              <a:rPr lang="en-US" dirty="0" err="1"/>
              <a:t>penjagaannya</a:t>
            </a:r>
            <a:r>
              <a:rPr lang="en-US" dirty="0"/>
              <a:t> yang </a:t>
            </a:r>
            <a:r>
              <a:rPr lang="en-US" dirty="0" err="1"/>
              <a:t>menyerang</a:t>
            </a:r>
            <a:r>
              <a:rPr lang="en-US" dirty="0"/>
              <a:t> orang atau </a:t>
            </a:r>
            <a:r>
              <a:rPr lang="en-US" dirty="0" err="1"/>
              <a:t>hewan</a:t>
            </a:r>
            <a:r>
              <a:rPr lang="en-US" dirty="0"/>
              <a:t>; </a:t>
            </a:r>
          </a:p>
          <a:p>
            <a:pPr marL="514350" indent="-514350">
              <a:buAutoNum type="alphaLcPeriod"/>
            </a:pPr>
            <a:r>
              <a:rPr lang="en-US" dirty="0" err="1"/>
              <a:t>Tidak</a:t>
            </a:r>
            <a:r>
              <a:rPr lang="en-US" dirty="0"/>
              <a:t> </a:t>
            </a:r>
            <a:r>
              <a:rPr lang="en-US" dirty="0" err="1"/>
              <a:t>menjaga</a:t>
            </a:r>
            <a:r>
              <a:rPr lang="en-US" dirty="0"/>
              <a:t> </a:t>
            </a:r>
            <a:r>
              <a:rPr lang="en-US" dirty="0" err="1"/>
              <a:t>secara</a:t>
            </a:r>
            <a:r>
              <a:rPr lang="en-US" dirty="0"/>
              <a:t> </a:t>
            </a:r>
            <a:r>
              <a:rPr lang="en-US" dirty="0" err="1"/>
              <a:t>patut</a:t>
            </a:r>
            <a:r>
              <a:rPr lang="en-US" dirty="0"/>
              <a:t> </a:t>
            </a:r>
            <a:r>
              <a:rPr lang="en-US" dirty="0" err="1"/>
              <a:t>hewan</a:t>
            </a:r>
            <a:r>
              <a:rPr lang="en-US" dirty="0"/>
              <a:t> </a:t>
            </a:r>
            <a:r>
              <a:rPr lang="en-US" dirty="0" err="1"/>
              <a:t>buas</a:t>
            </a:r>
            <a:r>
              <a:rPr lang="en-US" dirty="0"/>
              <a:t> yang </a:t>
            </a:r>
            <a:r>
              <a:rPr lang="en-US" dirty="0" err="1"/>
              <a:t>ada</a:t>
            </a:r>
            <a:r>
              <a:rPr lang="en-US" dirty="0"/>
              <a:t> </a:t>
            </a:r>
            <a:r>
              <a:rPr lang="en-US" dirty="0" err="1"/>
              <a:t>dalam</a:t>
            </a:r>
            <a:r>
              <a:rPr lang="en-US" dirty="0"/>
              <a:t> </a:t>
            </a:r>
            <a:r>
              <a:rPr lang="en-US" dirty="0" err="1"/>
              <a:t>penjagaannya</a:t>
            </a:r>
            <a:r>
              <a:rPr lang="en-US" dirty="0"/>
              <a:t>; atau </a:t>
            </a:r>
          </a:p>
          <a:p>
            <a:pPr marL="514350" indent="-514350">
              <a:buAutoNum type="alphaLcPeriod"/>
            </a:pPr>
            <a:r>
              <a:rPr lang="en-US" dirty="0" err="1"/>
              <a:t>Memelihara</a:t>
            </a:r>
            <a:r>
              <a:rPr lang="en-US" dirty="0"/>
              <a:t> </a:t>
            </a:r>
            <a:r>
              <a:rPr lang="en-US" dirty="0" err="1"/>
              <a:t>hewan</a:t>
            </a:r>
            <a:r>
              <a:rPr lang="en-US" dirty="0"/>
              <a:t> </a:t>
            </a:r>
            <a:r>
              <a:rPr lang="en-US" dirty="0" err="1"/>
              <a:t>buas</a:t>
            </a:r>
            <a:r>
              <a:rPr lang="en-US" dirty="0"/>
              <a:t> yang </a:t>
            </a:r>
            <a:r>
              <a:rPr lang="en-US" dirty="0" err="1"/>
              <a:t>berbahaya</a:t>
            </a:r>
            <a:r>
              <a:rPr lang="en-US" dirty="0"/>
              <a:t> </a:t>
            </a:r>
            <a:r>
              <a:rPr lang="en-US" dirty="0" err="1"/>
              <a:t>tidak</a:t>
            </a:r>
            <a:r>
              <a:rPr lang="en-US" dirty="0"/>
              <a:t> </a:t>
            </a:r>
            <a:r>
              <a:rPr lang="en-US" dirty="0" err="1"/>
              <a:t>melporkan</a:t>
            </a:r>
            <a:r>
              <a:rPr lang="en-US" dirty="0"/>
              <a:t> </a:t>
            </a:r>
            <a:r>
              <a:rPr lang="en-US" dirty="0" err="1"/>
              <a:t>kepada</a:t>
            </a:r>
            <a:r>
              <a:rPr lang="en-US" dirty="0"/>
              <a:t>  </a:t>
            </a:r>
            <a:r>
              <a:rPr lang="en-US" dirty="0" err="1"/>
              <a:t>Pejabat</a:t>
            </a:r>
            <a:r>
              <a:rPr lang="en-US" dirty="0"/>
              <a:t> yang </a:t>
            </a:r>
            <a:r>
              <a:rPr lang="en-US" dirty="0" err="1"/>
              <a:t>berwenang</a:t>
            </a:r>
            <a:r>
              <a:rPr lang="en-US" dirty="0"/>
              <a:t> </a:t>
            </a:r>
          </a:p>
        </p:txBody>
      </p:sp>
      <p:sp>
        <p:nvSpPr>
          <p:cNvPr id="9" name="Footer Placeholder 3">
            <a:extLst>
              <a:ext uri="{FF2B5EF4-FFF2-40B4-BE49-F238E27FC236}">
                <a16:creationId xmlns:a16="http://schemas.microsoft.com/office/drawing/2014/main" id="{A6AB3137-7131-AADD-F9CC-19C9F64F4A1F}"/>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28874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FBF2-CAA3-4B22-8F9A-40A6068A2E2E}"/>
              </a:ext>
            </a:extLst>
          </p:cNvPr>
          <p:cNvSpPr>
            <a:spLocks noGrp="1"/>
          </p:cNvSpPr>
          <p:nvPr>
            <p:ph type="title"/>
          </p:nvPr>
        </p:nvSpPr>
        <p:spPr/>
        <p:txBody>
          <a:bodyPr/>
          <a:lstStyle/>
          <a:p>
            <a:r>
              <a:rPr lang="en-ID" dirty="0"/>
              <a:t>Criminal Acts against Animals</a:t>
            </a:r>
          </a:p>
        </p:txBody>
      </p:sp>
      <p:sp>
        <p:nvSpPr>
          <p:cNvPr id="3" name="Content Placeholder 2">
            <a:extLst>
              <a:ext uri="{FF2B5EF4-FFF2-40B4-BE49-F238E27FC236}">
                <a16:creationId xmlns:a16="http://schemas.microsoft.com/office/drawing/2014/main" id="{ED8AAAA0-9DD1-43AE-9925-2265FB7DAFE5}"/>
              </a:ext>
            </a:extLst>
          </p:cNvPr>
          <p:cNvSpPr>
            <a:spLocks noGrp="1"/>
          </p:cNvSpPr>
          <p:nvPr>
            <p:ph idx="1"/>
          </p:nvPr>
        </p:nvSpPr>
        <p:spPr>
          <a:xfrm>
            <a:off x="1244184" y="1469036"/>
            <a:ext cx="9325955" cy="4580908"/>
          </a:xfrm>
        </p:spPr>
        <p:txBody>
          <a:bodyPr>
            <a:normAutofit fontScale="92500" lnSpcReduction="20000"/>
          </a:bodyPr>
          <a:lstStyle/>
          <a:p>
            <a:pPr marL="0" indent="0">
              <a:buNone/>
            </a:pPr>
            <a:r>
              <a:rPr lang="en-GB" dirty="0"/>
              <a:t>Article 336 </a:t>
            </a:r>
          </a:p>
          <a:p>
            <a:pPr marL="0" indent="0">
              <a:buNone/>
            </a:pPr>
            <a:r>
              <a:rPr lang="en-GB" dirty="0"/>
              <a:t>Shall be punished with a maximum imprisonment of 6 (six) months or a maximum fine of category II, any person who:</a:t>
            </a:r>
          </a:p>
          <a:p>
            <a:pPr marL="457200" indent="-457200">
              <a:buAutoNum type="alphaLcPeriod"/>
            </a:pPr>
            <a:r>
              <a:rPr lang="en-GB" dirty="0"/>
              <a:t>Disturbs an animal so as to endanger a person;</a:t>
            </a:r>
          </a:p>
          <a:p>
            <a:pPr marL="457200" indent="-457200">
              <a:buAutoNum type="alphaLcPeriod"/>
            </a:pPr>
            <a:r>
              <a:rPr lang="en-GB" dirty="0"/>
              <a:t>Disturbs an animal which is being ridden or an animal which is pulling a cart, carriage or loaded with goods; </a:t>
            </a:r>
          </a:p>
          <a:p>
            <a:pPr marL="457200" indent="-457200">
              <a:buAutoNum type="alphaLcPeriod"/>
            </a:pPr>
            <a:r>
              <a:rPr lang="en-GB" dirty="0"/>
              <a:t>Does not prevent an animal in his / her custody from attacking a person or animal; </a:t>
            </a:r>
          </a:p>
          <a:p>
            <a:pPr marL="457200" indent="-457200">
              <a:buAutoNum type="alphaLcPeriod"/>
            </a:pPr>
            <a:r>
              <a:rPr lang="en-GB" dirty="0"/>
              <a:t>Fails to take proper care of a wild animal in his / her custody; or</a:t>
            </a:r>
          </a:p>
          <a:p>
            <a:pPr marL="457200" indent="-457200">
              <a:buAutoNum type="alphaLcPeriod"/>
            </a:pPr>
            <a:r>
              <a:rPr lang="en-GB" dirty="0"/>
              <a:t>Keeps a dangerous wild animal without reporting it to the authorized officer in charge</a:t>
            </a:r>
            <a:endParaRPr lang="en-ID" dirty="0"/>
          </a:p>
        </p:txBody>
      </p:sp>
      <p:sp>
        <p:nvSpPr>
          <p:cNvPr id="4" name="Footer Placeholder 3">
            <a:extLst>
              <a:ext uri="{FF2B5EF4-FFF2-40B4-BE49-F238E27FC236}">
                <a16:creationId xmlns:a16="http://schemas.microsoft.com/office/drawing/2014/main" id="{2FB414DB-8727-48CA-BD89-E5351B8184EE}"/>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62083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E727DD-5E1D-4F72-55E1-E7AABD6D302E}"/>
              </a:ext>
            </a:extLst>
          </p:cNvPr>
          <p:cNvSpPr>
            <a:spLocks noGrp="1"/>
          </p:cNvSpPr>
          <p:nvPr>
            <p:ph type="title"/>
          </p:nvPr>
        </p:nvSpPr>
        <p:spPr>
          <a:xfrm>
            <a:off x="3113601" y="110246"/>
            <a:ext cx="7958331" cy="1077229"/>
          </a:xfrm>
        </p:spPr>
        <p:txBody>
          <a:bodyPr/>
          <a:lstStyle/>
          <a:p>
            <a:r>
              <a:rPr lang="en-US" dirty="0"/>
              <a:t>Tindakan </a:t>
            </a:r>
            <a:r>
              <a:rPr lang="en-US" dirty="0" err="1"/>
              <a:t>Pidana</a:t>
            </a:r>
            <a:r>
              <a:rPr lang="en-US" dirty="0"/>
              <a:t> </a:t>
            </a:r>
            <a:r>
              <a:rPr lang="en-US" dirty="0" err="1"/>
              <a:t>terhadap</a:t>
            </a:r>
            <a:r>
              <a:rPr lang="en-US" dirty="0"/>
              <a:t> </a:t>
            </a:r>
            <a:r>
              <a:rPr lang="en-US" dirty="0" err="1"/>
              <a:t>Hewan</a:t>
            </a:r>
            <a:br>
              <a:rPr lang="en-US" dirty="0"/>
            </a:br>
            <a:r>
              <a:rPr lang="en-US" sz="2800" dirty="0" err="1"/>
              <a:t>Bedasarkan</a:t>
            </a:r>
            <a:r>
              <a:rPr lang="en-US" sz="2800" dirty="0"/>
              <a:t> KUHP 2023</a:t>
            </a:r>
            <a:endParaRPr lang="en-US" dirty="0"/>
          </a:p>
        </p:txBody>
      </p:sp>
      <p:sp>
        <p:nvSpPr>
          <p:cNvPr id="5" name="Content Placeholder 2">
            <a:extLst>
              <a:ext uri="{FF2B5EF4-FFF2-40B4-BE49-F238E27FC236}">
                <a16:creationId xmlns:a16="http://schemas.microsoft.com/office/drawing/2014/main" id="{0051B65C-F5D5-27E8-2723-6879472C43F8}"/>
              </a:ext>
            </a:extLst>
          </p:cNvPr>
          <p:cNvSpPr>
            <a:spLocks noGrp="1"/>
          </p:cNvSpPr>
          <p:nvPr>
            <p:ph idx="1"/>
          </p:nvPr>
        </p:nvSpPr>
        <p:spPr>
          <a:xfrm>
            <a:off x="818709" y="2033139"/>
            <a:ext cx="10351697" cy="3997828"/>
          </a:xfrm>
        </p:spPr>
        <p:txBody>
          <a:bodyPr>
            <a:noAutofit/>
          </a:bodyPr>
          <a:lstStyle/>
          <a:p>
            <a:pPr marL="0" indent="0">
              <a:buNone/>
            </a:pPr>
            <a:r>
              <a:rPr lang="en-US" dirty="0"/>
              <a:t>Pasal 337 </a:t>
            </a:r>
          </a:p>
          <a:p>
            <a:pPr marL="514350" indent="-514350">
              <a:buAutoNum type="arabicParenBoth"/>
            </a:pPr>
            <a:r>
              <a:rPr lang="en-US" dirty="0" err="1"/>
              <a:t>Dipidana</a:t>
            </a:r>
            <a:r>
              <a:rPr lang="en-US" dirty="0"/>
              <a:t> </a:t>
            </a:r>
            <a:r>
              <a:rPr lang="en-US" dirty="0" err="1"/>
              <a:t>karena</a:t>
            </a:r>
            <a:r>
              <a:rPr lang="en-US" dirty="0"/>
              <a:t> </a:t>
            </a:r>
            <a:r>
              <a:rPr lang="en-US" dirty="0" err="1"/>
              <a:t>melakukan</a:t>
            </a:r>
            <a:r>
              <a:rPr lang="en-US" dirty="0"/>
              <a:t> </a:t>
            </a:r>
            <a:r>
              <a:rPr lang="en-US" dirty="0" err="1"/>
              <a:t>penganiayaan</a:t>
            </a:r>
            <a:r>
              <a:rPr lang="en-US" dirty="0"/>
              <a:t> </a:t>
            </a:r>
            <a:r>
              <a:rPr lang="en-US" dirty="0" err="1"/>
              <a:t>hewan</a:t>
            </a:r>
            <a:r>
              <a:rPr lang="en-US" dirty="0"/>
              <a:t> dengan </a:t>
            </a:r>
            <a:r>
              <a:rPr lang="en-US" dirty="0" err="1"/>
              <a:t>pidanan</a:t>
            </a:r>
            <a:r>
              <a:rPr lang="en-US" dirty="0"/>
              <a:t> </a:t>
            </a:r>
            <a:r>
              <a:rPr lang="en-US" dirty="0" err="1"/>
              <a:t>penjara</a:t>
            </a:r>
            <a:r>
              <a:rPr lang="en-US" dirty="0"/>
              <a:t> paling lama 1 (</a:t>
            </a:r>
            <a:r>
              <a:rPr lang="en-US" dirty="0" err="1"/>
              <a:t>satu</a:t>
            </a:r>
            <a:r>
              <a:rPr lang="en-US" dirty="0"/>
              <a:t>) </a:t>
            </a:r>
            <a:r>
              <a:rPr lang="en-US" dirty="0" err="1"/>
              <a:t>tahun</a:t>
            </a:r>
            <a:r>
              <a:rPr lang="en-US" dirty="0"/>
              <a:t> atau </a:t>
            </a:r>
            <a:r>
              <a:rPr lang="en-US" dirty="0" err="1"/>
              <a:t>pidana</a:t>
            </a:r>
            <a:r>
              <a:rPr lang="en-US" dirty="0"/>
              <a:t> </a:t>
            </a:r>
            <a:r>
              <a:rPr lang="en-US" dirty="0" err="1"/>
              <a:t>denda</a:t>
            </a:r>
            <a:r>
              <a:rPr lang="en-US" dirty="0"/>
              <a:t> paling </a:t>
            </a:r>
            <a:r>
              <a:rPr lang="en-US" dirty="0" err="1"/>
              <a:t>banyak</a:t>
            </a:r>
            <a:r>
              <a:rPr lang="en-US" dirty="0"/>
              <a:t> </a:t>
            </a:r>
            <a:r>
              <a:rPr lang="en-US" dirty="0" err="1"/>
              <a:t>kategori</a:t>
            </a:r>
            <a:r>
              <a:rPr lang="en-US" dirty="0"/>
              <a:t> II, </a:t>
            </a:r>
            <a:r>
              <a:rPr lang="en-US" dirty="0" err="1"/>
              <a:t>setiap</a:t>
            </a:r>
            <a:r>
              <a:rPr lang="en-US" dirty="0"/>
              <a:t> Orang yang:</a:t>
            </a:r>
          </a:p>
          <a:p>
            <a:pPr marL="1084263" indent="-514350">
              <a:buAutoNum type="alphaLcPeriod"/>
              <a:tabLst>
                <a:tab pos="1031875" algn="l"/>
              </a:tabLst>
            </a:pPr>
            <a:r>
              <a:rPr lang="en-US" dirty="0" err="1"/>
              <a:t>Menyakiti</a:t>
            </a:r>
            <a:r>
              <a:rPr lang="en-US" dirty="0"/>
              <a:t> atau </a:t>
            </a:r>
            <a:r>
              <a:rPr lang="en-US" dirty="0" err="1"/>
              <a:t>melukai</a:t>
            </a:r>
            <a:r>
              <a:rPr lang="en-US" dirty="0"/>
              <a:t> </a:t>
            </a:r>
            <a:r>
              <a:rPr lang="en-US" dirty="0" err="1"/>
              <a:t>hewan</a:t>
            </a:r>
            <a:r>
              <a:rPr lang="en-US" dirty="0"/>
              <a:t> atau </a:t>
            </a:r>
            <a:r>
              <a:rPr lang="en-US" dirty="0" err="1"/>
              <a:t>merugikan</a:t>
            </a:r>
            <a:r>
              <a:rPr lang="en-US" dirty="0"/>
              <a:t> </a:t>
            </a:r>
            <a:r>
              <a:rPr lang="en-US" dirty="0" err="1"/>
              <a:t>kesehatannya</a:t>
            </a:r>
            <a:r>
              <a:rPr lang="en-US" dirty="0"/>
              <a:t> </a:t>
            </a:r>
            <a:r>
              <a:rPr lang="en-US" dirty="0" err="1"/>
              <a:t>dnegan</a:t>
            </a:r>
            <a:r>
              <a:rPr lang="en-US" dirty="0"/>
              <a:t> </a:t>
            </a:r>
            <a:r>
              <a:rPr lang="en-US" dirty="0" err="1"/>
              <a:t>melampaui</a:t>
            </a:r>
            <a:r>
              <a:rPr lang="en-US" dirty="0"/>
              <a:t> </a:t>
            </a:r>
            <a:r>
              <a:rPr lang="en-US" dirty="0" err="1"/>
              <a:t>batas</a:t>
            </a:r>
            <a:r>
              <a:rPr lang="en-US" dirty="0"/>
              <a:t> atau </a:t>
            </a:r>
            <a:r>
              <a:rPr lang="en-US" dirty="0" err="1"/>
              <a:t>tanpa</a:t>
            </a:r>
            <a:r>
              <a:rPr lang="en-US" dirty="0"/>
              <a:t> </a:t>
            </a:r>
            <a:r>
              <a:rPr lang="en-US" dirty="0" err="1"/>
              <a:t>tujuan</a:t>
            </a:r>
            <a:r>
              <a:rPr lang="en-US" dirty="0"/>
              <a:t> yang </a:t>
            </a:r>
            <a:r>
              <a:rPr lang="en-US" dirty="0" err="1"/>
              <a:t>patut</a:t>
            </a:r>
            <a:r>
              <a:rPr lang="en-US" dirty="0"/>
              <a:t>; atau </a:t>
            </a:r>
          </a:p>
          <a:p>
            <a:pPr marL="1084263" indent="-514350">
              <a:buAutoNum type="alphaLcPeriod"/>
              <a:tabLst>
                <a:tab pos="1031875" algn="l"/>
              </a:tabLst>
            </a:pPr>
            <a:r>
              <a:rPr lang="en-US" dirty="0" err="1"/>
              <a:t>Melakukan</a:t>
            </a:r>
            <a:r>
              <a:rPr lang="en-US" dirty="0"/>
              <a:t> </a:t>
            </a:r>
            <a:r>
              <a:rPr lang="en-US" dirty="0" err="1"/>
              <a:t>hubungan</a:t>
            </a:r>
            <a:r>
              <a:rPr lang="en-US" dirty="0"/>
              <a:t> </a:t>
            </a:r>
            <a:r>
              <a:rPr lang="en-US" dirty="0" err="1"/>
              <a:t>seksual</a:t>
            </a:r>
            <a:r>
              <a:rPr lang="en-US" dirty="0"/>
              <a:t> dengan </a:t>
            </a:r>
            <a:r>
              <a:rPr lang="en-US" dirty="0" err="1"/>
              <a:t>hewan</a:t>
            </a:r>
            <a:endParaRPr lang="en-US" dirty="0"/>
          </a:p>
          <a:p>
            <a:pPr marL="514350" indent="-514350">
              <a:buAutoNum type="arabicParenBoth" startAt="2"/>
              <a:tabLst>
                <a:tab pos="52388" algn="l"/>
                <a:tab pos="339725" algn="l"/>
                <a:tab pos="1031875" algn="l"/>
              </a:tabLst>
            </a:pPr>
            <a:r>
              <a:rPr lang="en-US" dirty="0"/>
              <a:t>Jika </a:t>
            </a:r>
            <a:r>
              <a:rPr lang="en-US" dirty="0" err="1"/>
              <a:t>perbuatannya</a:t>
            </a:r>
            <a:r>
              <a:rPr lang="en-US" dirty="0"/>
              <a:t> </a:t>
            </a:r>
            <a:r>
              <a:rPr lang="en-US" dirty="0" err="1"/>
              <a:t>sebagaimanan</a:t>
            </a:r>
            <a:r>
              <a:rPr lang="en-US" dirty="0"/>
              <a:t> </a:t>
            </a:r>
            <a:r>
              <a:rPr lang="en-US" dirty="0" err="1"/>
              <a:t>dimaksud</a:t>
            </a:r>
            <a:r>
              <a:rPr lang="en-US" dirty="0"/>
              <a:t> pada </a:t>
            </a:r>
            <a:r>
              <a:rPr lang="en-US" dirty="0" err="1"/>
              <a:t>ayat</a:t>
            </a:r>
            <a:r>
              <a:rPr lang="en-US" dirty="0"/>
              <a:t> (1) </a:t>
            </a:r>
            <a:r>
              <a:rPr lang="en-US" dirty="0" err="1"/>
              <a:t>mengakibatkan</a:t>
            </a:r>
            <a:r>
              <a:rPr lang="en-US" dirty="0"/>
              <a:t> </a:t>
            </a:r>
            <a:r>
              <a:rPr lang="en-US" dirty="0" err="1"/>
              <a:t>hewan</a:t>
            </a:r>
            <a:r>
              <a:rPr lang="en-US" dirty="0"/>
              <a:t> </a:t>
            </a:r>
            <a:r>
              <a:rPr lang="en-US" dirty="0" err="1"/>
              <a:t>sakit</a:t>
            </a:r>
            <a:r>
              <a:rPr lang="en-US" dirty="0"/>
              <a:t> lebih </a:t>
            </a:r>
            <a:r>
              <a:rPr lang="en-US" dirty="0" err="1"/>
              <a:t>dari</a:t>
            </a:r>
            <a:r>
              <a:rPr lang="en-US" dirty="0"/>
              <a:t> 1 9satu) </a:t>
            </a:r>
            <a:r>
              <a:rPr lang="en-US" dirty="0" err="1"/>
              <a:t>minggu</a:t>
            </a:r>
            <a:r>
              <a:rPr lang="en-US" dirty="0"/>
              <a:t>, </a:t>
            </a:r>
            <a:r>
              <a:rPr lang="en-US" dirty="0" err="1"/>
              <a:t>cacat</a:t>
            </a:r>
            <a:r>
              <a:rPr lang="en-US" dirty="0"/>
              <a:t>, Luka </a:t>
            </a:r>
            <a:r>
              <a:rPr lang="en-US" dirty="0" err="1"/>
              <a:t>Berat</a:t>
            </a:r>
            <a:r>
              <a:rPr lang="en-US" dirty="0"/>
              <a:t>, atau </a:t>
            </a:r>
            <a:r>
              <a:rPr lang="en-US" dirty="0" err="1"/>
              <a:t>mati</a:t>
            </a:r>
            <a:r>
              <a:rPr lang="en-US" dirty="0"/>
              <a:t>, </a:t>
            </a:r>
            <a:r>
              <a:rPr lang="en-US" dirty="0" err="1"/>
              <a:t>dipidana</a:t>
            </a:r>
            <a:r>
              <a:rPr lang="en-US" dirty="0"/>
              <a:t> dengan </a:t>
            </a:r>
            <a:r>
              <a:rPr lang="en-US" dirty="0" err="1"/>
              <a:t>pidana</a:t>
            </a:r>
            <a:r>
              <a:rPr lang="en-US" dirty="0"/>
              <a:t> </a:t>
            </a:r>
            <a:r>
              <a:rPr lang="en-US" dirty="0" err="1"/>
              <a:t>penjara</a:t>
            </a:r>
            <a:r>
              <a:rPr lang="en-US" dirty="0"/>
              <a:t> paling lama 1 (</a:t>
            </a:r>
            <a:r>
              <a:rPr lang="en-US" dirty="0" err="1"/>
              <a:t>satu</a:t>
            </a:r>
            <a:r>
              <a:rPr lang="en-US" dirty="0"/>
              <a:t>) </a:t>
            </a:r>
            <a:r>
              <a:rPr lang="en-US" dirty="0" err="1"/>
              <a:t>tahun</a:t>
            </a:r>
            <a:r>
              <a:rPr lang="en-US" dirty="0"/>
              <a:t> 6 (</a:t>
            </a:r>
            <a:r>
              <a:rPr lang="en-US" dirty="0" err="1"/>
              <a:t>enam</a:t>
            </a:r>
            <a:r>
              <a:rPr lang="en-US" dirty="0"/>
              <a:t>) </a:t>
            </a:r>
            <a:r>
              <a:rPr lang="en-US" dirty="0" err="1"/>
              <a:t>Bulan</a:t>
            </a:r>
            <a:r>
              <a:rPr lang="en-US" dirty="0"/>
              <a:t> atau </a:t>
            </a:r>
            <a:r>
              <a:rPr lang="en-US" dirty="0" err="1"/>
              <a:t>pidana</a:t>
            </a:r>
            <a:r>
              <a:rPr lang="en-US" dirty="0"/>
              <a:t> </a:t>
            </a:r>
            <a:r>
              <a:rPr lang="en-US" dirty="0" err="1"/>
              <a:t>denda</a:t>
            </a:r>
            <a:r>
              <a:rPr lang="en-US" dirty="0"/>
              <a:t> paling </a:t>
            </a:r>
            <a:r>
              <a:rPr lang="en-US" dirty="0" err="1"/>
              <a:t>banyak</a:t>
            </a:r>
            <a:r>
              <a:rPr lang="en-US" dirty="0"/>
              <a:t> </a:t>
            </a:r>
            <a:r>
              <a:rPr lang="en-US" dirty="0" err="1"/>
              <a:t>kategori</a:t>
            </a:r>
            <a:r>
              <a:rPr lang="en-US" dirty="0"/>
              <a:t> III.</a:t>
            </a:r>
          </a:p>
          <a:p>
            <a:pPr marL="514350" indent="-514350">
              <a:buAutoNum type="arabicParenBoth" startAt="2"/>
              <a:tabLst>
                <a:tab pos="52388" algn="l"/>
                <a:tab pos="339725" algn="l"/>
                <a:tab pos="1031875" algn="l"/>
              </a:tabLst>
            </a:pPr>
            <a:r>
              <a:rPr lang="en-US" dirty="0" err="1"/>
              <a:t>Dalam</a:t>
            </a:r>
            <a:r>
              <a:rPr lang="en-US" dirty="0"/>
              <a:t> </a:t>
            </a:r>
            <a:r>
              <a:rPr lang="en-US" dirty="0" err="1"/>
              <a:t>hal</a:t>
            </a:r>
            <a:r>
              <a:rPr lang="en-US" dirty="0"/>
              <a:t> </a:t>
            </a:r>
            <a:r>
              <a:rPr lang="en-US" dirty="0" err="1"/>
              <a:t>hewan</a:t>
            </a:r>
            <a:r>
              <a:rPr lang="en-US" dirty="0"/>
              <a:t> </a:t>
            </a:r>
            <a:r>
              <a:rPr lang="en-US" dirty="0" err="1"/>
              <a:t>sebagaimana</a:t>
            </a:r>
            <a:r>
              <a:rPr lang="en-US" dirty="0"/>
              <a:t> </a:t>
            </a:r>
            <a:r>
              <a:rPr lang="en-US" dirty="0" err="1"/>
              <a:t>dimaksud</a:t>
            </a:r>
            <a:r>
              <a:rPr lang="en-US" dirty="0"/>
              <a:t> pada </a:t>
            </a:r>
            <a:r>
              <a:rPr lang="en-US" dirty="0" err="1"/>
              <a:t>ayat</a:t>
            </a:r>
            <a:r>
              <a:rPr lang="en-US" dirty="0"/>
              <a:t> (1) </a:t>
            </a:r>
            <a:r>
              <a:rPr lang="en-US" dirty="0" err="1"/>
              <a:t>milik</a:t>
            </a:r>
            <a:r>
              <a:rPr lang="en-US" dirty="0"/>
              <a:t> </a:t>
            </a:r>
            <a:r>
              <a:rPr lang="en-US" dirty="0" err="1"/>
              <a:t>pelaku</a:t>
            </a:r>
            <a:r>
              <a:rPr lang="en-US" dirty="0"/>
              <a:t> </a:t>
            </a:r>
            <a:r>
              <a:rPr lang="en-US" dirty="0" err="1"/>
              <a:t>Tindak</a:t>
            </a:r>
            <a:r>
              <a:rPr lang="en-US" dirty="0"/>
              <a:t> </a:t>
            </a:r>
            <a:r>
              <a:rPr lang="en-US" dirty="0" err="1"/>
              <a:t>Pidana</a:t>
            </a:r>
            <a:r>
              <a:rPr lang="en-US" dirty="0"/>
              <a:t>, </a:t>
            </a:r>
            <a:r>
              <a:rPr lang="en-US" dirty="0" err="1"/>
              <a:t>hewan</a:t>
            </a:r>
            <a:r>
              <a:rPr lang="en-US" dirty="0"/>
              <a:t> </a:t>
            </a:r>
            <a:r>
              <a:rPr lang="en-US" dirty="0" err="1"/>
              <a:t>tersebut</a:t>
            </a:r>
            <a:r>
              <a:rPr lang="en-US" dirty="0"/>
              <a:t> </a:t>
            </a:r>
            <a:r>
              <a:rPr lang="en-US" dirty="0" err="1"/>
              <a:t>dapat</a:t>
            </a:r>
            <a:r>
              <a:rPr lang="en-US" dirty="0"/>
              <a:t> </a:t>
            </a:r>
            <a:r>
              <a:rPr lang="en-US" dirty="0" err="1"/>
              <a:t>dirampas</a:t>
            </a:r>
            <a:r>
              <a:rPr lang="en-US" dirty="0"/>
              <a:t> dan </a:t>
            </a:r>
            <a:r>
              <a:rPr lang="en-US" dirty="0" err="1"/>
              <a:t>ditempatkan</a:t>
            </a:r>
            <a:r>
              <a:rPr lang="en-US" dirty="0"/>
              <a:t> ke </a:t>
            </a:r>
            <a:r>
              <a:rPr lang="en-US" dirty="0" err="1"/>
              <a:t>tempat</a:t>
            </a:r>
            <a:r>
              <a:rPr lang="en-US" dirty="0"/>
              <a:t> yang </a:t>
            </a:r>
            <a:r>
              <a:rPr lang="en-US" dirty="0" err="1"/>
              <a:t>layak</a:t>
            </a:r>
            <a:r>
              <a:rPr lang="en-US" dirty="0"/>
              <a:t> </a:t>
            </a:r>
            <a:r>
              <a:rPr lang="en-US" dirty="0" err="1"/>
              <a:t>bagi</a:t>
            </a:r>
            <a:r>
              <a:rPr lang="en-US" dirty="0"/>
              <a:t> </a:t>
            </a:r>
            <a:r>
              <a:rPr lang="en-US" dirty="0" err="1"/>
              <a:t>hewan</a:t>
            </a:r>
            <a:r>
              <a:rPr lang="en-US" dirty="0"/>
              <a:t>.</a:t>
            </a:r>
          </a:p>
          <a:p>
            <a:pPr marL="509588" indent="-509588">
              <a:buNone/>
              <a:tabLst>
                <a:tab pos="52388" algn="l"/>
                <a:tab pos="339725" algn="l"/>
                <a:tab pos="1031875" algn="l"/>
              </a:tabLst>
            </a:pPr>
            <a:r>
              <a:rPr lang="en-US" dirty="0"/>
              <a:t> </a:t>
            </a:r>
          </a:p>
        </p:txBody>
      </p:sp>
      <p:sp>
        <p:nvSpPr>
          <p:cNvPr id="6" name="Footer Placeholder 3">
            <a:extLst>
              <a:ext uri="{FF2B5EF4-FFF2-40B4-BE49-F238E27FC236}">
                <a16:creationId xmlns:a16="http://schemas.microsoft.com/office/drawing/2014/main" id="{594A0E9F-4C73-B338-1257-323E2B9562E9}"/>
              </a:ext>
            </a:extLst>
          </p:cNvPr>
          <p:cNvSpPr>
            <a:spLocks noGrp="1"/>
          </p:cNvSpPr>
          <p:nvPr>
            <p:ph type="ftr" sz="quarter" idx="11"/>
          </p:nvPr>
        </p:nvSpPr>
        <p:spPr>
          <a:xfrm rot="5400000">
            <a:off x="-2434077" y="3618941"/>
            <a:ext cx="5885352" cy="179176"/>
          </a:xfrm>
        </p:spPr>
        <p:txBody>
          <a:bodyPr/>
          <a:lstStyle/>
          <a:p>
            <a:r>
              <a:rPr lang="en-US" dirty="0"/>
              <a:t>Dr. </a:t>
            </a:r>
            <a:r>
              <a:rPr lang="en-US" dirty="0" err="1"/>
              <a:t>Yenti</a:t>
            </a:r>
            <a:r>
              <a:rPr lang="en-US" dirty="0"/>
              <a:t> </a:t>
            </a:r>
            <a:r>
              <a:rPr lang="en-US" dirty="0" err="1"/>
              <a:t>Garnasih</a:t>
            </a:r>
            <a:r>
              <a:rPr lang="en-US" dirty="0"/>
              <a:t>, S.H., M.H</a:t>
            </a:r>
          </a:p>
        </p:txBody>
      </p:sp>
    </p:spTree>
    <p:extLst>
      <p:ext uri="{BB962C8B-B14F-4D97-AF65-F5344CB8AC3E}">
        <p14:creationId xmlns:p14="http://schemas.microsoft.com/office/powerpoint/2010/main" val="94403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1DAF-24EA-4BED-BDC5-2ED8D2D5CDB5}"/>
              </a:ext>
            </a:extLst>
          </p:cNvPr>
          <p:cNvSpPr>
            <a:spLocks noGrp="1"/>
          </p:cNvSpPr>
          <p:nvPr>
            <p:ph type="title"/>
          </p:nvPr>
        </p:nvSpPr>
        <p:spPr>
          <a:xfrm>
            <a:off x="363284" y="376817"/>
            <a:ext cx="7958331" cy="1077229"/>
          </a:xfrm>
        </p:spPr>
        <p:txBody>
          <a:bodyPr/>
          <a:lstStyle/>
          <a:p>
            <a:r>
              <a:rPr lang="en-ID" dirty="0"/>
              <a:t>Criminal Acts against Animals</a:t>
            </a:r>
            <a:br>
              <a:rPr lang="en-ID" dirty="0"/>
            </a:br>
            <a:endParaRPr lang="en-ID" dirty="0"/>
          </a:p>
        </p:txBody>
      </p:sp>
      <p:sp>
        <p:nvSpPr>
          <p:cNvPr id="3" name="Content Placeholder 2">
            <a:extLst>
              <a:ext uri="{FF2B5EF4-FFF2-40B4-BE49-F238E27FC236}">
                <a16:creationId xmlns:a16="http://schemas.microsoft.com/office/drawing/2014/main" id="{37FBABD3-9380-4DED-B632-DADC620C0039}"/>
              </a:ext>
            </a:extLst>
          </p:cNvPr>
          <p:cNvSpPr>
            <a:spLocks noGrp="1"/>
          </p:cNvSpPr>
          <p:nvPr>
            <p:ph idx="1"/>
          </p:nvPr>
        </p:nvSpPr>
        <p:spPr>
          <a:xfrm>
            <a:off x="1064302" y="1454046"/>
            <a:ext cx="9938478" cy="4595898"/>
          </a:xfrm>
        </p:spPr>
        <p:txBody>
          <a:bodyPr>
            <a:normAutofit fontScale="92500" lnSpcReduction="10000"/>
          </a:bodyPr>
          <a:lstStyle/>
          <a:p>
            <a:pPr marL="0" indent="0">
              <a:buNone/>
            </a:pPr>
            <a:r>
              <a:rPr lang="en-ID" sz="1800" dirty="0"/>
              <a:t>Article 337 </a:t>
            </a:r>
          </a:p>
          <a:p>
            <a:pPr marL="457200" indent="-457200">
              <a:buAutoNum type="arabicParenBoth"/>
            </a:pPr>
            <a:r>
              <a:rPr lang="en-GB" sz="1800" dirty="0"/>
              <a:t>Punishable for maltreatment of animals by a maximum imprisonment of 1 (one) year or a maximum fine of category II, every person who:</a:t>
            </a:r>
          </a:p>
          <a:p>
            <a:pPr marL="457200" indent="-457200">
              <a:buAutoNum type="alphaLcPeriod"/>
            </a:pPr>
            <a:r>
              <a:rPr lang="en-GB" sz="1800" dirty="0"/>
              <a:t>Hurts or injures an animal or harms its health by exceeding the limits or without a proper purpose; or </a:t>
            </a:r>
          </a:p>
          <a:p>
            <a:pPr marL="457200" indent="-457200">
              <a:buAutoNum type="alphaLcPeriod"/>
            </a:pPr>
            <a:r>
              <a:rPr lang="en-GB" sz="1800" dirty="0"/>
              <a:t>Has sexual intercourse with an animal.</a:t>
            </a:r>
          </a:p>
          <a:p>
            <a:pPr marL="457200" indent="-457200">
              <a:buAutoNum type="arabicParenBoth" startAt="2"/>
            </a:pPr>
            <a:r>
              <a:rPr lang="en-GB" sz="1800" dirty="0"/>
              <a:t>If the act as referred to in paragraph (1) results in the animal being sick for 	more than 1 (one) week, disabled, seriously injured, or dead, shall be punished with imprisonment of not more than 1 (one) year and 6 (six) months or a maximum fine of category III.</a:t>
            </a:r>
          </a:p>
          <a:p>
            <a:pPr marL="457200" indent="-457200">
              <a:buAutoNum type="arabicParenBoth" startAt="2"/>
            </a:pPr>
            <a:r>
              <a:rPr lang="en-GB" sz="1800" dirty="0"/>
              <a:t>In the event that the animal as referred to in paragraph (1) belongs to the perpetrator of the crime, the animal may be confiscated and placed in a place suitable for animals.</a:t>
            </a:r>
          </a:p>
          <a:p>
            <a:pPr marL="0" indent="0">
              <a:buNone/>
            </a:pPr>
            <a:endParaRPr lang="en-ID" sz="1800" dirty="0"/>
          </a:p>
        </p:txBody>
      </p:sp>
      <p:sp>
        <p:nvSpPr>
          <p:cNvPr id="4" name="Footer Placeholder 3">
            <a:extLst>
              <a:ext uri="{FF2B5EF4-FFF2-40B4-BE49-F238E27FC236}">
                <a16:creationId xmlns:a16="http://schemas.microsoft.com/office/drawing/2014/main" id="{B78130D9-9BE9-469B-A9C5-D799F48B2EED}"/>
              </a:ext>
            </a:extLst>
          </p:cNvPr>
          <p:cNvSpPr>
            <a:spLocks noGrp="1"/>
          </p:cNvSpPr>
          <p:nvPr>
            <p:ph type="ftr" sz="quarter" idx="11"/>
          </p:nvPr>
        </p:nvSpPr>
        <p:spPr/>
        <p:txBody>
          <a:bodyPr/>
          <a:lstStyle/>
          <a:p>
            <a:r>
              <a:rPr lang="en-US"/>
              <a:t>Dr. Yenti Garnasih, S.H., M.H</a:t>
            </a:r>
          </a:p>
        </p:txBody>
      </p:sp>
    </p:spTree>
    <p:extLst>
      <p:ext uri="{BB962C8B-B14F-4D97-AF65-F5344CB8AC3E}">
        <p14:creationId xmlns:p14="http://schemas.microsoft.com/office/powerpoint/2010/main" val="342786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C5EC16-42A6-078A-207C-9F81C41FBF3D}"/>
              </a:ext>
            </a:extLst>
          </p:cNvPr>
          <p:cNvSpPr>
            <a:spLocks noGrp="1"/>
          </p:cNvSpPr>
          <p:nvPr>
            <p:ph type="title"/>
          </p:nvPr>
        </p:nvSpPr>
        <p:spPr>
          <a:xfrm>
            <a:off x="3161118" y="514758"/>
            <a:ext cx="7958331" cy="1077229"/>
          </a:xfrm>
        </p:spPr>
        <p:txBody>
          <a:bodyPr>
            <a:normAutofit/>
          </a:bodyPr>
          <a:lstStyle/>
          <a:p>
            <a:r>
              <a:rPr lang="en-US" b="1" dirty="0" err="1"/>
              <a:t>Hubungan</a:t>
            </a:r>
            <a:r>
              <a:rPr lang="en-US" b="1" dirty="0"/>
              <a:t> </a:t>
            </a:r>
            <a:r>
              <a:rPr lang="en-US" b="1" dirty="0" err="1"/>
              <a:t>Seksual</a:t>
            </a:r>
            <a:r>
              <a:rPr lang="en-US" b="1" dirty="0"/>
              <a:t> </a:t>
            </a:r>
            <a:r>
              <a:rPr lang="en-US" b="1" dirty="0" err="1"/>
              <a:t>dengan</a:t>
            </a:r>
            <a:r>
              <a:rPr lang="en-US" b="1" dirty="0"/>
              <a:t> </a:t>
            </a:r>
            <a:r>
              <a:rPr lang="en-US" b="1" dirty="0" err="1"/>
              <a:t>Hewan</a:t>
            </a:r>
            <a:r>
              <a:rPr lang="en-US" b="1" dirty="0"/>
              <a:t> 	</a:t>
            </a:r>
            <a:br>
              <a:rPr lang="en-US" b="1" dirty="0"/>
            </a:br>
            <a:r>
              <a:rPr lang="en-US" b="1" dirty="0"/>
              <a:t>(</a:t>
            </a:r>
            <a:r>
              <a:rPr lang="en-US" b="1" dirty="0" err="1"/>
              <a:t>Pasal</a:t>
            </a:r>
            <a:r>
              <a:rPr lang="en-US" b="1" dirty="0"/>
              <a:t> 337 </a:t>
            </a:r>
            <a:r>
              <a:rPr lang="en-US" b="1" dirty="0" err="1"/>
              <a:t>ayat</a:t>
            </a:r>
            <a:r>
              <a:rPr lang="en-US" b="1" dirty="0"/>
              <a:t> (1) </a:t>
            </a:r>
            <a:r>
              <a:rPr lang="en-US" b="1" dirty="0" err="1"/>
              <a:t>huruf</a:t>
            </a:r>
            <a:r>
              <a:rPr lang="en-US" b="1" dirty="0"/>
              <a:t> b)</a:t>
            </a:r>
            <a:endParaRPr lang="en-ID" b="1" dirty="0"/>
          </a:p>
        </p:txBody>
      </p:sp>
      <p:sp>
        <p:nvSpPr>
          <p:cNvPr id="11" name="Content Placeholder 2">
            <a:extLst>
              <a:ext uri="{FF2B5EF4-FFF2-40B4-BE49-F238E27FC236}">
                <a16:creationId xmlns:a16="http://schemas.microsoft.com/office/drawing/2014/main" id="{B89390BE-6D82-B181-4ACD-7AD6D74F1664}"/>
              </a:ext>
            </a:extLst>
          </p:cNvPr>
          <p:cNvSpPr>
            <a:spLocks noGrp="1"/>
          </p:cNvSpPr>
          <p:nvPr>
            <p:ph idx="1"/>
          </p:nvPr>
        </p:nvSpPr>
        <p:spPr>
          <a:xfrm>
            <a:off x="1155941" y="2052115"/>
            <a:ext cx="9963508" cy="4486707"/>
          </a:xfrm>
        </p:spPr>
        <p:txBody>
          <a:bodyPr>
            <a:noAutofit/>
          </a:bodyPr>
          <a:lstStyle/>
          <a:p>
            <a:r>
              <a:rPr lang="en-US" dirty="0" err="1"/>
              <a:t>Hubungan</a:t>
            </a:r>
            <a:r>
              <a:rPr lang="en-US" dirty="0"/>
              <a:t> </a:t>
            </a:r>
            <a:r>
              <a:rPr lang="en-US" dirty="0" err="1"/>
              <a:t>seksual</a:t>
            </a:r>
            <a:r>
              <a:rPr lang="en-US" dirty="0"/>
              <a:t> </a:t>
            </a:r>
            <a:r>
              <a:rPr lang="en-US" dirty="0" err="1"/>
              <a:t>dengan</a:t>
            </a:r>
            <a:r>
              <a:rPr lang="en-US" dirty="0"/>
              <a:t> </a:t>
            </a:r>
            <a:r>
              <a:rPr lang="en-US" dirty="0" err="1"/>
              <a:t>hewan</a:t>
            </a:r>
            <a:r>
              <a:rPr lang="en-US" dirty="0"/>
              <a:t> (bestiality) </a:t>
            </a:r>
            <a:r>
              <a:rPr lang="en-US" dirty="0" err="1"/>
              <a:t>merupakan</a:t>
            </a:r>
            <a:r>
              <a:rPr lang="en-US" dirty="0"/>
              <a:t> Tindakan </a:t>
            </a:r>
            <a:r>
              <a:rPr lang="en-US" dirty="0" err="1"/>
              <a:t>penganiayaan</a:t>
            </a:r>
            <a:r>
              <a:rPr lang="en-US" dirty="0"/>
              <a:t> </a:t>
            </a:r>
            <a:r>
              <a:rPr lang="en-US" dirty="0" err="1"/>
              <a:t>hewan</a:t>
            </a:r>
            <a:r>
              <a:rPr lang="en-US" dirty="0"/>
              <a:t> </a:t>
            </a:r>
          </a:p>
          <a:p>
            <a:r>
              <a:rPr lang="en-US" dirty="0" err="1"/>
              <a:t>Diatur</a:t>
            </a:r>
            <a:r>
              <a:rPr lang="en-US" dirty="0"/>
              <a:t> untuk </a:t>
            </a:r>
            <a:r>
              <a:rPr lang="en-US" dirty="0" err="1"/>
              <a:t>menjamin</a:t>
            </a:r>
            <a:r>
              <a:rPr lang="en-US" dirty="0"/>
              <a:t> </a:t>
            </a:r>
            <a:r>
              <a:rPr lang="en-US" dirty="0" err="1"/>
              <a:t>kesejahteraan</a:t>
            </a:r>
            <a:r>
              <a:rPr lang="en-US" dirty="0"/>
              <a:t> </a:t>
            </a:r>
            <a:r>
              <a:rPr lang="en-US" dirty="0" err="1"/>
              <a:t>hewan</a:t>
            </a:r>
            <a:r>
              <a:rPr lang="en-US" dirty="0"/>
              <a:t> dan </a:t>
            </a:r>
            <a:r>
              <a:rPr lang="en-US" dirty="0" err="1"/>
              <a:t>mencegah</a:t>
            </a:r>
            <a:r>
              <a:rPr lang="en-US" dirty="0"/>
              <a:t> </a:t>
            </a:r>
            <a:r>
              <a:rPr lang="en-US" dirty="0" err="1"/>
              <a:t>kekerasan</a:t>
            </a:r>
            <a:r>
              <a:rPr lang="en-US" dirty="0"/>
              <a:t> </a:t>
            </a:r>
            <a:r>
              <a:rPr lang="en-US" dirty="0" err="1"/>
              <a:t>terhadap</a:t>
            </a:r>
            <a:r>
              <a:rPr lang="en-US" dirty="0"/>
              <a:t> </a:t>
            </a:r>
            <a:r>
              <a:rPr lang="en-US" dirty="0" err="1"/>
              <a:t>hewan</a:t>
            </a:r>
            <a:r>
              <a:rPr lang="en-US" dirty="0"/>
              <a:t> </a:t>
            </a:r>
          </a:p>
          <a:p>
            <a:r>
              <a:rPr lang="en-US" dirty="0" err="1"/>
              <a:t>Diatur</a:t>
            </a:r>
            <a:r>
              <a:rPr lang="en-US" dirty="0"/>
              <a:t> </a:t>
            </a:r>
            <a:r>
              <a:rPr lang="en-US" dirty="0" err="1"/>
              <a:t>dengan</a:t>
            </a:r>
            <a:r>
              <a:rPr lang="en-US" dirty="0"/>
              <a:t> </a:t>
            </a:r>
            <a:r>
              <a:rPr lang="en-US" dirty="0" err="1"/>
              <a:t>pemberatan</a:t>
            </a:r>
            <a:r>
              <a:rPr lang="en-US" dirty="0"/>
              <a:t>, </a:t>
            </a:r>
            <a:r>
              <a:rPr lang="en-US" dirty="0" err="1"/>
              <a:t>yakni</a:t>
            </a:r>
            <a:r>
              <a:rPr lang="en-US" dirty="0"/>
              <a:t> </a:t>
            </a:r>
            <a:r>
              <a:rPr lang="en-US" dirty="0" err="1"/>
              <a:t>apabila</a:t>
            </a:r>
            <a:r>
              <a:rPr lang="en-US" dirty="0"/>
              <a:t> </a:t>
            </a:r>
            <a:r>
              <a:rPr lang="en-US" dirty="0" err="1"/>
              <a:t>mengakibatkan</a:t>
            </a:r>
            <a:r>
              <a:rPr lang="en-US" dirty="0"/>
              <a:t> </a:t>
            </a:r>
            <a:r>
              <a:rPr lang="en-US" dirty="0" err="1"/>
              <a:t>hewan</a:t>
            </a:r>
            <a:r>
              <a:rPr lang="en-US" dirty="0"/>
              <a:t> </a:t>
            </a:r>
            <a:r>
              <a:rPr lang="en-US" dirty="0" err="1"/>
              <a:t>sakit</a:t>
            </a:r>
            <a:r>
              <a:rPr lang="en-US" dirty="0"/>
              <a:t> </a:t>
            </a:r>
            <a:r>
              <a:rPr lang="en-US" dirty="0" err="1"/>
              <a:t>lebih</a:t>
            </a:r>
            <a:r>
              <a:rPr lang="en-US" dirty="0"/>
              <a:t> </a:t>
            </a:r>
            <a:r>
              <a:rPr lang="en-US" dirty="0" err="1"/>
              <a:t>dari</a:t>
            </a:r>
            <a:r>
              <a:rPr lang="en-US" dirty="0"/>
              <a:t> </a:t>
            </a:r>
            <a:r>
              <a:rPr lang="en-US" dirty="0" err="1"/>
              <a:t>satu</a:t>
            </a:r>
            <a:r>
              <a:rPr lang="en-US" dirty="0"/>
              <a:t> </a:t>
            </a:r>
            <a:r>
              <a:rPr lang="en-US" dirty="0" err="1"/>
              <a:t>minggu</a:t>
            </a:r>
            <a:r>
              <a:rPr lang="en-US" dirty="0"/>
              <a:t>, </a:t>
            </a:r>
            <a:r>
              <a:rPr lang="en-US" dirty="0" err="1"/>
              <a:t>cacat</a:t>
            </a:r>
            <a:r>
              <a:rPr lang="en-US" dirty="0"/>
              <a:t>, </a:t>
            </a:r>
            <a:r>
              <a:rPr lang="en-US" dirty="0" err="1"/>
              <a:t>luka</a:t>
            </a:r>
            <a:r>
              <a:rPr lang="en-US" dirty="0"/>
              <a:t> </a:t>
            </a:r>
            <a:r>
              <a:rPr lang="en-US" dirty="0" err="1"/>
              <a:t>berat</a:t>
            </a:r>
            <a:r>
              <a:rPr lang="en-US" dirty="0"/>
              <a:t>, </a:t>
            </a:r>
            <a:r>
              <a:rPr lang="en-US" dirty="0" err="1"/>
              <a:t>atau</a:t>
            </a:r>
            <a:r>
              <a:rPr lang="en-US" dirty="0"/>
              <a:t> </a:t>
            </a:r>
            <a:r>
              <a:rPr lang="en-US" dirty="0" err="1"/>
              <a:t>mati</a:t>
            </a:r>
            <a:r>
              <a:rPr lang="en-US" dirty="0"/>
              <a:t>, </a:t>
            </a:r>
            <a:r>
              <a:rPr lang="en-US" dirty="0" err="1"/>
              <a:t>dipidana</a:t>
            </a:r>
            <a:r>
              <a:rPr lang="en-US" dirty="0"/>
              <a:t> </a:t>
            </a:r>
            <a:r>
              <a:rPr lang="en-US" dirty="0" err="1"/>
              <a:t>dengan</a:t>
            </a:r>
            <a:r>
              <a:rPr lang="en-US" dirty="0"/>
              <a:t> </a:t>
            </a:r>
            <a:r>
              <a:rPr lang="en-US" dirty="0" err="1"/>
              <a:t>pidana</a:t>
            </a:r>
            <a:r>
              <a:rPr lang="en-US" dirty="0"/>
              <a:t> </a:t>
            </a:r>
            <a:r>
              <a:rPr lang="en-US" dirty="0" err="1"/>
              <a:t>penjara</a:t>
            </a:r>
            <a:r>
              <a:rPr lang="en-US" dirty="0"/>
              <a:t> paling lama 1 (</a:t>
            </a:r>
            <a:r>
              <a:rPr lang="en-US" dirty="0" err="1"/>
              <a:t>satu</a:t>
            </a:r>
            <a:r>
              <a:rPr lang="en-US" dirty="0"/>
              <a:t>) </a:t>
            </a:r>
            <a:r>
              <a:rPr lang="en-US" dirty="0" err="1"/>
              <a:t>tahun</a:t>
            </a:r>
            <a:r>
              <a:rPr lang="en-US" dirty="0"/>
              <a:t> 6 (</a:t>
            </a:r>
            <a:r>
              <a:rPr lang="en-US" dirty="0" err="1"/>
              <a:t>enam</a:t>
            </a:r>
            <a:r>
              <a:rPr lang="en-US" dirty="0"/>
              <a:t>) </a:t>
            </a:r>
            <a:r>
              <a:rPr lang="en-US" dirty="0" err="1"/>
              <a:t>bulan</a:t>
            </a:r>
            <a:r>
              <a:rPr lang="en-US" dirty="0"/>
              <a:t> </a:t>
            </a:r>
            <a:r>
              <a:rPr lang="en-US" dirty="0" err="1"/>
              <a:t>atau</a:t>
            </a:r>
            <a:r>
              <a:rPr lang="en-US" dirty="0"/>
              <a:t> </a:t>
            </a:r>
            <a:r>
              <a:rPr lang="en-US" dirty="0" err="1"/>
              <a:t>denda</a:t>
            </a:r>
            <a:r>
              <a:rPr lang="en-US" dirty="0"/>
              <a:t> paling </a:t>
            </a:r>
            <a:r>
              <a:rPr lang="en-US" dirty="0" err="1"/>
              <a:t>banyak</a:t>
            </a:r>
            <a:r>
              <a:rPr lang="en-US" dirty="0"/>
              <a:t> </a:t>
            </a:r>
            <a:r>
              <a:rPr lang="en-US" dirty="0" err="1"/>
              <a:t>kategori</a:t>
            </a:r>
            <a:r>
              <a:rPr lang="en-US" dirty="0"/>
              <a:t> III (50 </a:t>
            </a:r>
            <a:r>
              <a:rPr lang="en-US" dirty="0" err="1"/>
              <a:t>juta</a:t>
            </a:r>
            <a:r>
              <a:rPr lang="en-US" dirty="0"/>
              <a:t>)</a:t>
            </a:r>
          </a:p>
          <a:p>
            <a:r>
              <a:rPr lang="en-US" dirty="0" err="1"/>
              <a:t>Apabila</a:t>
            </a:r>
            <a:r>
              <a:rPr lang="en-US" dirty="0"/>
              <a:t> </a:t>
            </a:r>
            <a:r>
              <a:rPr lang="en-US" dirty="0" err="1"/>
              <a:t>dimiliki</a:t>
            </a:r>
            <a:r>
              <a:rPr lang="en-US" dirty="0"/>
              <a:t> oleh </a:t>
            </a:r>
            <a:r>
              <a:rPr lang="en-US" dirty="0" err="1"/>
              <a:t>pelaku</a:t>
            </a:r>
            <a:r>
              <a:rPr lang="en-US" dirty="0"/>
              <a:t>, </a:t>
            </a:r>
            <a:r>
              <a:rPr lang="en-US" dirty="0" err="1"/>
              <a:t>hewan</a:t>
            </a:r>
            <a:r>
              <a:rPr lang="en-US" dirty="0"/>
              <a:t> </a:t>
            </a:r>
            <a:r>
              <a:rPr lang="en-US" dirty="0" err="1"/>
              <a:t>tersebu</a:t>
            </a:r>
            <a:r>
              <a:rPr lang="en-US" dirty="0"/>
              <a:t> </a:t>
            </a:r>
            <a:r>
              <a:rPr lang="en-US" dirty="0" err="1"/>
              <a:t>dapat</a:t>
            </a:r>
            <a:r>
              <a:rPr lang="en-US" dirty="0"/>
              <a:t> </a:t>
            </a:r>
            <a:r>
              <a:rPr lang="en-US" dirty="0" err="1"/>
              <a:t>dirampas</a:t>
            </a:r>
            <a:r>
              <a:rPr lang="en-US" dirty="0"/>
              <a:t> dan </a:t>
            </a:r>
            <a:r>
              <a:rPr lang="en-US" dirty="0" err="1"/>
              <a:t>ditempatkan</a:t>
            </a:r>
            <a:r>
              <a:rPr lang="en-US" dirty="0"/>
              <a:t> ke </a:t>
            </a:r>
            <a:r>
              <a:rPr lang="en-US" dirty="0" err="1"/>
              <a:t>tempat</a:t>
            </a:r>
            <a:r>
              <a:rPr lang="en-US" dirty="0"/>
              <a:t> yang </a:t>
            </a:r>
            <a:r>
              <a:rPr lang="en-US" dirty="0" err="1"/>
              <a:t>layak</a:t>
            </a:r>
            <a:r>
              <a:rPr lang="en-US" dirty="0"/>
              <a:t> </a:t>
            </a:r>
            <a:r>
              <a:rPr lang="en-US" dirty="0" err="1"/>
              <a:t>bagi</a:t>
            </a:r>
            <a:r>
              <a:rPr lang="en-US" dirty="0"/>
              <a:t> </a:t>
            </a:r>
            <a:r>
              <a:rPr lang="en-US" dirty="0" err="1"/>
              <a:t>hewan</a:t>
            </a:r>
            <a:r>
              <a:rPr lang="en-US" dirty="0"/>
              <a:t> untuk </a:t>
            </a:r>
            <a:r>
              <a:rPr lang="en-US" dirty="0" err="1"/>
              <a:t>menjamin</a:t>
            </a:r>
            <a:r>
              <a:rPr lang="en-US" dirty="0"/>
              <a:t> </a:t>
            </a:r>
            <a:r>
              <a:rPr lang="en-US" dirty="0" err="1"/>
              <a:t>perlindungan</a:t>
            </a:r>
            <a:r>
              <a:rPr lang="en-US" dirty="0"/>
              <a:t> </a:t>
            </a:r>
            <a:r>
              <a:rPr lang="en-US" dirty="0" err="1"/>
              <a:t>dna</a:t>
            </a:r>
            <a:r>
              <a:rPr lang="en-US" dirty="0"/>
              <a:t> </a:t>
            </a:r>
            <a:r>
              <a:rPr lang="en-US" dirty="0" err="1"/>
              <a:t>pencegahan</a:t>
            </a:r>
            <a:r>
              <a:rPr lang="en-US" dirty="0"/>
              <a:t> </a:t>
            </a:r>
            <a:r>
              <a:rPr lang="en-US" dirty="0" err="1"/>
              <a:t>kekerasan</a:t>
            </a:r>
            <a:r>
              <a:rPr lang="en-US" dirty="0"/>
              <a:t> </a:t>
            </a:r>
            <a:r>
              <a:rPr lang="en-US" dirty="0" err="1"/>
              <a:t>berkelanjutan</a:t>
            </a:r>
            <a:r>
              <a:rPr lang="en-US" dirty="0"/>
              <a:t>. </a:t>
            </a:r>
            <a:endParaRPr lang="en-ID" dirty="0"/>
          </a:p>
        </p:txBody>
      </p:sp>
      <p:sp>
        <p:nvSpPr>
          <p:cNvPr id="12" name="Footer Placeholder 3">
            <a:extLst>
              <a:ext uri="{FF2B5EF4-FFF2-40B4-BE49-F238E27FC236}">
                <a16:creationId xmlns:a16="http://schemas.microsoft.com/office/drawing/2014/main" id="{B9A184A7-88C6-FCC1-35DB-19729043F1DC}"/>
              </a:ext>
            </a:extLst>
          </p:cNvPr>
          <p:cNvSpPr>
            <a:spLocks noGrp="1"/>
          </p:cNvSpPr>
          <p:nvPr>
            <p:ph type="ftr" sz="quarter" idx="11"/>
          </p:nvPr>
        </p:nvSpPr>
        <p:spPr>
          <a:xfrm rot="5400000">
            <a:off x="-2237130" y="3661144"/>
            <a:ext cx="5885352" cy="179176"/>
          </a:xfrm>
        </p:spPr>
        <p:txBody>
          <a:bodyPr/>
          <a:lstStyle/>
          <a:p>
            <a:r>
              <a:rPr lang="en-US"/>
              <a:t>Dr. Yenti Garnasih, S.H., M.H</a:t>
            </a:r>
          </a:p>
        </p:txBody>
      </p:sp>
    </p:spTree>
    <p:extLst>
      <p:ext uri="{BB962C8B-B14F-4D97-AF65-F5344CB8AC3E}">
        <p14:creationId xmlns:p14="http://schemas.microsoft.com/office/powerpoint/2010/main" val="1663990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121</TotalTime>
  <Words>2523</Words>
  <Application>Microsoft Macintosh PowerPoint</Application>
  <PresentationFormat>Widescreen</PresentationFormat>
  <Paragraphs>133</Paragraphs>
  <Slides>20</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Apple Color Emoji</vt:lpstr>
      <vt:lpstr>AR ESSENCE</vt:lpstr>
      <vt:lpstr>Arial</vt:lpstr>
      <vt:lpstr>Arial Black</vt:lpstr>
      <vt:lpstr>Calibri</vt:lpstr>
      <vt:lpstr>Calibri Light</vt:lpstr>
      <vt:lpstr>Montserrat</vt:lpstr>
      <vt:lpstr>MS Shell Dlg 2</vt:lpstr>
      <vt:lpstr>Rockwell</vt:lpstr>
      <vt:lpstr>Trebuchet MS</vt:lpstr>
      <vt:lpstr>Wingdings</vt:lpstr>
      <vt:lpstr>Wingdings 3</vt:lpstr>
      <vt:lpstr>Madison</vt:lpstr>
      <vt:lpstr>Office Theme</vt:lpstr>
      <vt:lpstr>Facet</vt:lpstr>
      <vt:lpstr>“ANIMAL WELFARE CONFERENCE INDONESIA INTERNATIONAL CONFERENCE 2023”</vt:lpstr>
      <vt:lpstr>CURRICULUM VITAE</vt:lpstr>
      <vt:lpstr>PowerPoint Presentation</vt:lpstr>
      <vt:lpstr>PowerPoint Presentation</vt:lpstr>
      <vt:lpstr>Tindakan Pidana terhadap Hewan Bedasarkan KUHP 2023</vt:lpstr>
      <vt:lpstr>Criminal Acts against Animals</vt:lpstr>
      <vt:lpstr>Tindakan Pidana terhadap Hewan Bedasarkan KUHP 2023</vt:lpstr>
      <vt:lpstr>Criminal Acts against Animals </vt:lpstr>
      <vt:lpstr>Hubungan Seksual dengan Hewan   (Pasal 337 ayat (1) huruf b)</vt:lpstr>
      <vt:lpstr>Sexual Relationships with Animals Article 337 paragraph (1) letter (b)</vt:lpstr>
      <vt:lpstr>Tindakan Pidana terhadap Hewan  Bedasarkan KUHP 2023  </vt:lpstr>
      <vt:lpstr>Criminal Acts against Animals</vt:lpstr>
      <vt:lpstr>Perlindungan dan Kesejahteraan Hewan dalam KUHP</vt:lpstr>
      <vt:lpstr>Animal Protection and Welfare in the Criminal Code</vt:lpstr>
      <vt:lpstr>PowerPoint Presentation</vt:lpstr>
      <vt:lpstr>MEMBIARKAN UNGGAS YANG DITERNAKNYA MERUSAK KEBUN/TANAH YANG TELAH DITABURI BENIH PERLU DIATUR DALAM RKUHP? (Pasal 277 RKUHP/Sanksi Denda Kategori II) </vt:lpstr>
      <vt:lpstr>PowerPoint Presentation</vt:lpstr>
      <vt:lpstr>PowerPoint Presentation</vt:lpstr>
      <vt:lpstr>PowerPoint Presentation</vt:lpstr>
      <vt:lpstr>SEKIAN  &amp; TERIMAKASIH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WELFARE CONFERENCE INDONESIA INTERNATIONAL CONFERENCE 2023”</dc:title>
  <dc:creator>ratna dasahasta</dc:creator>
  <cp:lastModifiedBy>ratna dasahasta</cp:lastModifiedBy>
  <cp:revision>10</cp:revision>
  <dcterms:created xsi:type="dcterms:W3CDTF">2023-11-30T11:07:24Z</dcterms:created>
  <dcterms:modified xsi:type="dcterms:W3CDTF">2023-12-07T03:29:36Z</dcterms:modified>
</cp:coreProperties>
</file>