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Arimo"/>
      <p:regular r:id="rId29"/>
      <p:bold r:id="rId30"/>
      <p:italic r:id="rId31"/>
      <p:boldItalic r:id="rId32"/>
    </p:embeddedFont>
    <p:embeddedFont>
      <p:font typeface="Poppins"/>
      <p:regular r:id="rId33"/>
      <p:bold r:id="rId34"/>
      <p:italic r:id="rId35"/>
      <p:boldItalic r:id="rId36"/>
    </p:embeddedFont>
    <p:embeddedFont>
      <p:font typeface="Poppins Light"/>
      <p:regular r:id="rId37"/>
      <p:bold r:id="rId38"/>
      <p:italic r:id="rId39"/>
      <p:boldItalic r:id="rId40"/>
    </p:embeddedFont>
    <p:embeddedFont>
      <p:font typeface="Barlow Semi Condensed"/>
      <p:regular r:id="rId41"/>
      <p:bold r:id="rId42"/>
      <p:italic r:id="rId43"/>
      <p:boldItalic r:id="rId44"/>
    </p:embeddedFont>
    <p:embeddedFont>
      <p:font typeface="Barlow SemiBold"/>
      <p:regular r:id="rId45"/>
      <p:bold r:id="rId46"/>
      <p:italic r:id="rId47"/>
      <p:boldItalic r:id="rId48"/>
    </p:embeddedFont>
    <p:embeddedFont>
      <p:font typeface="Barlow"/>
      <p:bold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1" roundtripDataSignature="AMtx7mjJBWZRWvja3+ICoQ/mjimXF0/a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Light-boldItalic.fntdata"/><Relationship Id="rId42" Type="http://schemas.openxmlformats.org/officeDocument/2006/relationships/font" Target="fonts/BarlowSemiCondensed-bold.fntdata"/><Relationship Id="rId41" Type="http://schemas.openxmlformats.org/officeDocument/2006/relationships/font" Target="fonts/BarlowSemiCondensed-regular.fntdata"/><Relationship Id="rId44" Type="http://schemas.openxmlformats.org/officeDocument/2006/relationships/font" Target="fonts/BarlowSemiCondensed-boldItalic.fntdata"/><Relationship Id="rId43" Type="http://schemas.openxmlformats.org/officeDocument/2006/relationships/font" Target="fonts/BarlowSemiCondensed-italic.fntdata"/><Relationship Id="rId46" Type="http://schemas.openxmlformats.org/officeDocument/2006/relationships/font" Target="fonts/BarlowSemiBold-bold.fntdata"/><Relationship Id="rId45" Type="http://schemas.openxmlformats.org/officeDocument/2006/relationships/font" Target="fonts/Barlow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SemiBold-boldItalic.fntdata"/><Relationship Id="rId47" Type="http://schemas.openxmlformats.org/officeDocument/2006/relationships/font" Target="fonts/BarlowSemiBold-italic.fntdata"/><Relationship Id="rId49" Type="http://schemas.openxmlformats.org/officeDocument/2006/relationships/font" Target="fonts/Barlow-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mo-italic.fntdata"/><Relationship Id="rId30" Type="http://schemas.openxmlformats.org/officeDocument/2006/relationships/font" Target="fonts/Arimo-bold.fntdata"/><Relationship Id="rId33" Type="http://schemas.openxmlformats.org/officeDocument/2006/relationships/font" Target="fonts/Poppins-regular.fntdata"/><Relationship Id="rId32" Type="http://schemas.openxmlformats.org/officeDocument/2006/relationships/font" Target="fonts/Arimo-boldItalic.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PoppinsLight-regular.fntdata"/><Relationship Id="rId36" Type="http://schemas.openxmlformats.org/officeDocument/2006/relationships/font" Target="fonts/Poppins-boldItalic.fntdata"/><Relationship Id="rId39" Type="http://schemas.openxmlformats.org/officeDocument/2006/relationships/font" Target="fonts/PoppinsLight-italic.fntdata"/><Relationship Id="rId38" Type="http://schemas.openxmlformats.org/officeDocument/2006/relationships/font" Target="fonts/PoppinsLigh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Arimo-regular.fntdata"/><Relationship Id="rId51" Type="http://customschemas.google.com/relationships/presentationmetadata" Target="metadata"/><Relationship Id="rId50" Type="http://schemas.openxmlformats.org/officeDocument/2006/relationships/font" Target="fonts/Barlow-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7398241886430861E-2"/>
          <c:w val="0.97206214004007296"/>
          <c:h val="0.87408690580344128"/>
        </c:manualLayout>
      </c:layout>
      <c:barChart>
        <c:barDir val="col"/>
        <c:grouping val="clustered"/>
        <c:varyColors val="0"/>
        <c:ser>
          <c:idx val="0"/>
          <c:order val="0"/>
          <c:tx>
            <c:strRef>
              <c:f>Sheet1!$B$1</c:f>
              <c:strCache>
                <c:ptCount val="1"/>
                <c:pt idx="0">
                  <c:v>Reported</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General</c:formatCode>
                <c:ptCount val="7"/>
                <c:pt idx="0">
                  <c:v>64</c:v>
                </c:pt>
                <c:pt idx="1">
                  <c:v>23</c:v>
                </c:pt>
                <c:pt idx="2">
                  <c:v>4</c:v>
                </c:pt>
                <c:pt idx="3">
                  <c:v>1</c:v>
                </c:pt>
                <c:pt idx="4">
                  <c:v>3</c:v>
                </c:pt>
                <c:pt idx="5">
                  <c:v>2</c:v>
                </c:pt>
                <c:pt idx="6">
                  <c:v>20</c:v>
                </c:pt>
              </c:numCache>
            </c:numRef>
          </c:val>
          <c:extLst>
            <c:ext xmlns:c16="http://schemas.microsoft.com/office/drawing/2014/chart" uri="{C3380CC4-5D6E-409C-BE32-E72D297353CC}">
              <c16:uniqueId val="{00000000-C7AD-404A-8979-CB8D9154ED7B}"/>
            </c:ext>
          </c:extLst>
        </c:ser>
        <c:ser>
          <c:idx val="1"/>
          <c:order val="1"/>
          <c:tx>
            <c:strRef>
              <c:f>Sheet1!$C$1</c:f>
              <c:strCache>
                <c:ptCount val="1"/>
                <c:pt idx="0">
                  <c:v>Recorded</c:v>
                </c:pt>
              </c:strCache>
            </c:strRef>
          </c:tx>
          <c:spPr>
            <a:solidFill>
              <a:srgbClr val="DA188B">
                <a:alpha val="69804"/>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Sheet1!$C$2:$C$8</c:f>
              <c:numCache>
                <c:formatCode>General</c:formatCode>
                <c:ptCount val="7"/>
                <c:pt idx="0">
                  <c:v>60</c:v>
                </c:pt>
                <c:pt idx="1">
                  <c:v>15</c:v>
                </c:pt>
                <c:pt idx="2">
                  <c:v>4</c:v>
                </c:pt>
                <c:pt idx="3">
                  <c:v>1</c:v>
                </c:pt>
                <c:pt idx="4">
                  <c:v>3</c:v>
                </c:pt>
                <c:pt idx="5">
                  <c:v>2</c:v>
                </c:pt>
                <c:pt idx="6">
                  <c:v>19</c:v>
                </c:pt>
              </c:numCache>
            </c:numRef>
          </c:val>
          <c:extLst>
            <c:ext xmlns:c16="http://schemas.microsoft.com/office/drawing/2014/chart" uri="{C3380CC4-5D6E-409C-BE32-E72D297353CC}">
              <c16:uniqueId val="{00000001-B9D8-4758-A23B-6E0C647244DF}"/>
            </c:ext>
          </c:extLst>
        </c:ser>
        <c:ser>
          <c:idx val="2"/>
          <c:order val="2"/>
          <c:tx>
            <c:strRef>
              <c:f>Sheet1!$D$1</c:f>
              <c:strCache>
                <c:ptCount val="1"/>
                <c:pt idx="0">
                  <c:v>Disproven</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Sheet1!$D$2:$D$8</c:f>
              <c:numCache>
                <c:formatCode>General</c:formatCode>
                <c:ptCount val="7"/>
                <c:pt idx="0">
                  <c:v>4</c:v>
                </c:pt>
                <c:pt idx="1">
                  <c:v>8</c:v>
                </c:pt>
                <c:pt idx="2">
                  <c:v>0</c:v>
                </c:pt>
                <c:pt idx="3">
                  <c:v>0</c:v>
                </c:pt>
                <c:pt idx="4">
                  <c:v>0</c:v>
                </c:pt>
                <c:pt idx="5">
                  <c:v>0</c:v>
                </c:pt>
                <c:pt idx="6">
                  <c:v>0</c:v>
                </c:pt>
              </c:numCache>
            </c:numRef>
          </c:val>
          <c:extLst>
            <c:ext xmlns:c16="http://schemas.microsoft.com/office/drawing/2014/chart" uri="{C3380CC4-5D6E-409C-BE32-E72D297353CC}">
              <c16:uniqueId val="{00000003-560B-4E16-AAF7-6D152A527A48}"/>
            </c:ext>
          </c:extLst>
        </c:ser>
        <c:ser>
          <c:idx val="3"/>
          <c:order val="3"/>
          <c:tx>
            <c:strRef>
              <c:f>Sheet1!$E$1</c:f>
              <c:strCache>
                <c:ptCount val="1"/>
                <c:pt idx="0">
                  <c:v>TBC</c:v>
                </c:pt>
              </c:strCache>
            </c:strRef>
          </c:tx>
          <c:spPr>
            <a:solidFill>
              <a:schemeClr val="accent6">
                <a:lumMod val="60000"/>
                <a:lumOff val="4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Sheet1!$E$2:$E$8</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2-BDFD-4D4F-A9DA-B4008710D639}"/>
            </c:ext>
          </c:extLst>
        </c:ser>
        <c:dLbls>
          <c:showLegendKey val="0"/>
          <c:showVal val="1"/>
          <c:showCatName val="0"/>
          <c:showSerName val="0"/>
          <c:showPercent val="0"/>
          <c:showBubbleSize val="0"/>
        </c:dLbls>
        <c:gapWidth val="150"/>
        <c:axId val="37504896"/>
        <c:axId val="37506432"/>
      </c:barChart>
      <c:catAx>
        <c:axId val="375048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solidFill>
                <a:latin typeface="+mn-lt"/>
                <a:ea typeface="+mn-ea"/>
                <a:cs typeface="+mn-cs"/>
              </a:defRPr>
            </a:pPr>
            <a:endParaRPr lang="en-US"/>
          </a:p>
        </c:txPr>
        <c:crossAx val="37506432"/>
        <c:crosses val="autoZero"/>
        <c:auto val="1"/>
        <c:lblAlgn val="ctr"/>
        <c:lblOffset val="100"/>
        <c:noMultiLvlLbl val="0"/>
      </c:catAx>
      <c:valAx>
        <c:axId val="37506432"/>
        <c:scaling>
          <c:orientation val="minMax"/>
        </c:scaling>
        <c:delete val="1"/>
        <c:axPos val="l"/>
        <c:numFmt formatCode="General" sourceLinked="1"/>
        <c:majorTickMark val="none"/>
        <c:minorTickMark val="none"/>
        <c:tickLblPos val="nextTo"/>
        <c:crossAx val="37504896"/>
        <c:crosses val="autoZero"/>
        <c:crossBetween val="between"/>
      </c:valAx>
      <c:spPr>
        <a:noFill/>
        <a:ln>
          <a:noFill/>
        </a:ln>
        <a:effectLst/>
      </c:spPr>
    </c:plotArea>
    <c:legend>
      <c:legendPos val="b"/>
      <c:layout>
        <c:manualLayout>
          <c:xMode val="edge"/>
          <c:yMode val="edge"/>
          <c:x val="0.55342163557379687"/>
          <c:y val="3.1718285214348212E-2"/>
          <c:w val="0.44657836442620319"/>
          <c:h val="6.125609298837644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61655721487016E-2"/>
          <c:y val="5.3779901307529146E-2"/>
          <c:w val="0.90286834732003796"/>
          <c:h val="0.91521478577460913"/>
        </c:manualLayout>
      </c:layout>
      <c:barChart>
        <c:barDir val="bar"/>
        <c:grouping val="stacked"/>
        <c:varyColors val="0"/>
        <c:ser>
          <c:idx val="0"/>
          <c:order val="0"/>
          <c:tx>
            <c:strRef>
              <c:f>Sheet1!$B$1</c:f>
              <c:strCache>
                <c:ptCount val="1"/>
                <c:pt idx="0">
                  <c:v>Reopened </c:v>
                </c:pt>
              </c:strCache>
            </c:strRef>
          </c:tx>
          <c:spPr>
            <a:solidFill>
              <a:schemeClr val="accent1">
                <a:lumMod val="75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Badung</c:v>
                </c:pt>
                <c:pt idx="1">
                  <c:v>Buleleng</c:v>
                </c:pt>
                <c:pt idx="2">
                  <c:v>Denpasar </c:v>
                </c:pt>
                <c:pt idx="3">
                  <c:v>Gianyar</c:v>
                </c:pt>
                <c:pt idx="4">
                  <c:v>Jembrana</c:v>
                </c:pt>
                <c:pt idx="5">
                  <c:v>Karangasem</c:v>
                </c:pt>
                <c:pt idx="6">
                  <c:v>Tabanan</c:v>
                </c:pt>
                <c:pt idx="7">
                  <c:v>Bangli</c:v>
                </c:pt>
                <c:pt idx="8">
                  <c:v>Klungkung</c:v>
                </c:pt>
              </c:strCache>
            </c:strRef>
          </c:cat>
          <c:val>
            <c:numRef>
              <c:f>Sheet1!$B$2:$B$10</c:f>
              <c:numCache>
                <c:formatCode>General</c:formatCode>
                <c:ptCount val="9"/>
                <c:pt idx="0">
                  <c:v>0</c:v>
                </c:pt>
                <c:pt idx="1">
                  <c:v>1</c:v>
                </c:pt>
                <c:pt idx="2">
                  <c:v>0</c:v>
                </c:pt>
                <c:pt idx="3">
                  <c:v>0</c:v>
                </c:pt>
                <c:pt idx="4">
                  <c:v>2</c:v>
                </c:pt>
                <c:pt idx="5">
                  <c:v>1</c:v>
                </c:pt>
                <c:pt idx="6">
                  <c:v>0</c:v>
                </c:pt>
                <c:pt idx="7">
                  <c:v>0</c:v>
                </c:pt>
                <c:pt idx="8">
                  <c:v>0</c:v>
                </c:pt>
              </c:numCache>
            </c:numRef>
          </c:val>
          <c:extLst>
            <c:ext xmlns:c16="http://schemas.microsoft.com/office/drawing/2014/chart" uri="{C3380CC4-5D6E-409C-BE32-E72D297353CC}">
              <c16:uniqueId val="{00000000-2046-460D-9CC8-4E84831151A8}"/>
            </c:ext>
          </c:extLst>
        </c:ser>
        <c:ser>
          <c:idx val="1"/>
          <c:order val="1"/>
          <c:tx>
            <c:strRef>
              <c:f>Sheet1!$C$1</c:f>
              <c:strCache>
                <c:ptCount val="1"/>
                <c:pt idx="0">
                  <c:v>Open</c:v>
                </c:pt>
              </c:strCache>
            </c:strRef>
          </c:tx>
          <c:spPr>
            <a:solidFill>
              <a:srgbClr val="FF0000">
                <a:alpha val="7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Badung</c:v>
                </c:pt>
                <c:pt idx="1">
                  <c:v>Buleleng</c:v>
                </c:pt>
                <c:pt idx="2">
                  <c:v>Denpasar </c:v>
                </c:pt>
                <c:pt idx="3">
                  <c:v>Gianyar</c:v>
                </c:pt>
                <c:pt idx="4">
                  <c:v>Jembrana</c:v>
                </c:pt>
                <c:pt idx="5">
                  <c:v>Karangasem</c:v>
                </c:pt>
                <c:pt idx="6">
                  <c:v>Tabanan</c:v>
                </c:pt>
                <c:pt idx="7">
                  <c:v>Bangli</c:v>
                </c:pt>
                <c:pt idx="8">
                  <c:v>Klungkung</c:v>
                </c:pt>
              </c:strCache>
            </c:strRef>
          </c:cat>
          <c:val>
            <c:numRef>
              <c:f>Sheet1!$C$2:$C$10</c:f>
              <c:numCache>
                <c:formatCode>General</c:formatCode>
                <c:ptCount val="9"/>
                <c:pt idx="0">
                  <c:v>0</c:v>
                </c:pt>
                <c:pt idx="1">
                  <c:v>4</c:v>
                </c:pt>
                <c:pt idx="2">
                  <c:v>0</c:v>
                </c:pt>
                <c:pt idx="3">
                  <c:v>0</c:v>
                </c:pt>
                <c:pt idx="4">
                  <c:v>1</c:v>
                </c:pt>
                <c:pt idx="5">
                  <c:v>0</c:v>
                </c:pt>
                <c:pt idx="6">
                  <c:v>0</c:v>
                </c:pt>
                <c:pt idx="7">
                  <c:v>0</c:v>
                </c:pt>
                <c:pt idx="8">
                  <c:v>0</c:v>
                </c:pt>
              </c:numCache>
            </c:numRef>
          </c:val>
          <c:extLst>
            <c:ext xmlns:c16="http://schemas.microsoft.com/office/drawing/2014/chart" uri="{C3380CC4-5D6E-409C-BE32-E72D297353CC}">
              <c16:uniqueId val="{00000001-2046-460D-9CC8-4E84831151A8}"/>
            </c:ext>
          </c:extLst>
        </c:ser>
        <c:ser>
          <c:idx val="2"/>
          <c:order val="2"/>
          <c:tx>
            <c:strRef>
              <c:f>Sheet1!$D$1</c:f>
              <c:strCache>
                <c:ptCount val="1"/>
                <c:pt idx="0">
                  <c:v>Closed</c:v>
                </c:pt>
              </c:strCache>
            </c:strRef>
          </c:tx>
          <c:spPr>
            <a:solidFill>
              <a:srgbClr val="F2A46E">
                <a:alpha val="7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Badung</c:v>
                </c:pt>
                <c:pt idx="1">
                  <c:v>Buleleng</c:v>
                </c:pt>
                <c:pt idx="2">
                  <c:v>Denpasar </c:v>
                </c:pt>
                <c:pt idx="3">
                  <c:v>Gianyar</c:v>
                </c:pt>
                <c:pt idx="4">
                  <c:v>Jembrana</c:v>
                </c:pt>
                <c:pt idx="5">
                  <c:v>Karangasem</c:v>
                </c:pt>
                <c:pt idx="6">
                  <c:v>Tabanan</c:v>
                </c:pt>
                <c:pt idx="7">
                  <c:v>Bangli</c:v>
                </c:pt>
                <c:pt idx="8">
                  <c:v>Klungkung</c:v>
                </c:pt>
              </c:strCache>
            </c:strRef>
          </c:cat>
          <c:val>
            <c:numRef>
              <c:f>Sheet1!$D$2:$D$10</c:f>
              <c:numCache>
                <c:formatCode>General</c:formatCode>
                <c:ptCount val="9"/>
                <c:pt idx="0">
                  <c:v>30</c:v>
                </c:pt>
                <c:pt idx="1">
                  <c:v>16</c:v>
                </c:pt>
                <c:pt idx="2">
                  <c:v>23</c:v>
                </c:pt>
                <c:pt idx="3">
                  <c:v>2</c:v>
                </c:pt>
                <c:pt idx="4">
                  <c:v>9</c:v>
                </c:pt>
                <c:pt idx="5">
                  <c:v>12</c:v>
                </c:pt>
                <c:pt idx="6">
                  <c:v>2</c:v>
                </c:pt>
                <c:pt idx="7">
                  <c:v>0</c:v>
                </c:pt>
                <c:pt idx="8">
                  <c:v>0</c:v>
                </c:pt>
              </c:numCache>
            </c:numRef>
          </c:val>
          <c:extLst>
            <c:ext xmlns:c16="http://schemas.microsoft.com/office/drawing/2014/chart" uri="{C3380CC4-5D6E-409C-BE32-E72D297353CC}">
              <c16:uniqueId val="{00000002-2046-460D-9CC8-4E84831151A8}"/>
            </c:ext>
          </c:extLst>
        </c:ser>
        <c:ser>
          <c:idx val="3"/>
          <c:order val="3"/>
          <c:tx>
            <c:strRef>
              <c:f>Sheet1!$E$1</c:f>
              <c:strCache>
                <c:ptCount val="1"/>
                <c:pt idx="0">
                  <c:v>TBC</c:v>
                </c:pt>
              </c:strCache>
            </c:strRef>
          </c:tx>
          <c:spPr>
            <a:solidFill>
              <a:srgbClr val="C3DFB0">
                <a:alpha val="70000"/>
              </a:srgbClr>
            </a:solidFill>
            <a:ln>
              <a:noFill/>
            </a:ln>
            <a:effectLst/>
          </c:spPr>
          <c:invertIfNegative val="0"/>
          <c:dLbls>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46-460D-9CC8-4E84831151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Badung</c:v>
                </c:pt>
                <c:pt idx="1">
                  <c:v>Buleleng</c:v>
                </c:pt>
                <c:pt idx="2">
                  <c:v>Denpasar </c:v>
                </c:pt>
                <c:pt idx="3">
                  <c:v>Gianyar</c:v>
                </c:pt>
                <c:pt idx="4">
                  <c:v>Jembrana</c:v>
                </c:pt>
                <c:pt idx="5">
                  <c:v>Karangasem</c:v>
                </c:pt>
                <c:pt idx="6">
                  <c:v>Tabanan</c:v>
                </c:pt>
                <c:pt idx="7">
                  <c:v>Bangli</c:v>
                </c:pt>
                <c:pt idx="8">
                  <c:v>Klungkung</c:v>
                </c:pt>
              </c:strCache>
            </c:strRef>
          </c:cat>
          <c:val>
            <c:numRef>
              <c:f>Sheet1!$E$2:$E$10</c:f>
              <c:numCache>
                <c:formatCode>General</c:formatCode>
                <c:ptCount val="9"/>
                <c:pt idx="0">
                  <c:v>0</c:v>
                </c:pt>
                <c:pt idx="1">
                  <c:v>0</c:v>
                </c:pt>
                <c:pt idx="2">
                  <c:v>0</c:v>
                </c:pt>
                <c:pt idx="3">
                  <c:v>0</c:v>
                </c:pt>
                <c:pt idx="4">
                  <c:v>0</c:v>
                </c:pt>
                <c:pt idx="5">
                  <c:v>1</c:v>
                </c:pt>
                <c:pt idx="6">
                  <c:v>0</c:v>
                </c:pt>
                <c:pt idx="7">
                  <c:v>0</c:v>
                </c:pt>
                <c:pt idx="8">
                  <c:v>0</c:v>
                </c:pt>
              </c:numCache>
            </c:numRef>
          </c:val>
          <c:extLst>
            <c:ext xmlns:c16="http://schemas.microsoft.com/office/drawing/2014/chart" uri="{C3380CC4-5D6E-409C-BE32-E72D297353CC}">
              <c16:uniqueId val="{00000003-2046-460D-9CC8-4E84831151A8}"/>
            </c:ext>
          </c:extLst>
        </c:ser>
        <c:dLbls>
          <c:showLegendKey val="0"/>
          <c:showVal val="1"/>
          <c:showCatName val="0"/>
          <c:showSerName val="0"/>
          <c:showPercent val="0"/>
          <c:showBubbleSize val="0"/>
        </c:dLbls>
        <c:gapWidth val="150"/>
        <c:overlap val="100"/>
        <c:axId val="39347712"/>
        <c:axId val="39895424"/>
      </c:barChart>
      <c:catAx>
        <c:axId val="39347712"/>
        <c:scaling>
          <c:orientation val="minMax"/>
        </c:scaling>
        <c:delete val="0"/>
        <c:axPos val="l"/>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cap="none" spc="20" normalizeH="0" baseline="0">
                <a:solidFill>
                  <a:schemeClr val="tx1"/>
                </a:solidFill>
                <a:latin typeface="+mn-lt"/>
                <a:ea typeface="+mn-ea"/>
                <a:cs typeface="+mn-cs"/>
              </a:defRPr>
            </a:pPr>
            <a:endParaRPr lang="en-US"/>
          </a:p>
        </c:txPr>
        <c:crossAx val="39895424"/>
        <c:crosses val="autoZero"/>
        <c:auto val="1"/>
        <c:lblAlgn val="ctr"/>
        <c:lblOffset val="100"/>
        <c:noMultiLvlLbl val="0"/>
      </c:catAx>
      <c:valAx>
        <c:axId val="39895424"/>
        <c:scaling>
          <c:orientation val="minMax"/>
        </c:scaling>
        <c:delete val="1"/>
        <c:axPos val="b"/>
        <c:numFmt formatCode="General" sourceLinked="1"/>
        <c:majorTickMark val="none"/>
        <c:minorTickMark val="none"/>
        <c:tickLblPos val="nextTo"/>
        <c:crossAx val="39347712"/>
        <c:crosses val="autoZero"/>
        <c:crossBetween val="between"/>
      </c:valAx>
      <c:spPr>
        <a:noFill/>
        <a:ln>
          <a:noFill/>
        </a:ln>
        <a:effectLst/>
      </c:spPr>
    </c:plotArea>
    <c:legend>
      <c:legendPos val="b"/>
      <c:layout>
        <c:manualLayout>
          <c:xMode val="edge"/>
          <c:yMode val="edge"/>
          <c:x val="0.38381586198903178"/>
          <c:y val="0.94282948480107076"/>
          <c:w val="0.35910276137859226"/>
          <c:h val="5.18859595075454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41" name="Google Shape;34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61" name="Google Shape;36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rgbClr val="000000"/>
              </a:solidFill>
              <a:latin typeface="Barlow"/>
              <a:ea typeface="Barlow"/>
              <a:cs typeface="Barlow"/>
              <a:sym typeface="Barlow"/>
            </a:endParaRPr>
          </a:p>
        </p:txBody>
      </p:sp>
      <p:sp>
        <p:nvSpPr>
          <p:cNvPr id="402" name="Google Shape;40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5" name="Google Shape;13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1" name="Google Shape;19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27" name="Google Shape;22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87" name="Google Shape;28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2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3"/>
          <p:cNvSpPr/>
          <p:nvPr>
            <p:ph idx="2" type="pic"/>
          </p:nvPr>
        </p:nvSpPr>
        <p:spPr>
          <a:xfrm>
            <a:off x="1792288" y="612775"/>
            <a:ext cx="5486400" cy="4114800"/>
          </a:xfrm>
          <a:prstGeom prst="rect">
            <a:avLst/>
          </a:prstGeom>
          <a:noFill/>
          <a:ln>
            <a:noFill/>
          </a:ln>
        </p:spPr>
      </p:sp>
      <p:sp>
        <p:nvSpPr>
          <p:cNvPr id="68" name="Google Shape;68;p3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jpg"/><Relationship Id="rId4" Type="http://schemas.openxmlformats.org/officeDocument/2006/relationships/image" Target="../media/image1.gif"/><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25.png"/><Relationship Id="rId5" Type="http://schemas.openxmlformats.org/officeDocument/2006/relationships/image" Target="../media/image5.png"/><Relationship Id="rId6" Type="http://schemas.openxmlformats.org/officeDocument/2006/relationships/image" Target="../media/image28.png"/><Relationship Id="rId7"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gif"/><Relationship Id="rId9" Type="http://schemas.openxmlformats.org/officeDocument/2006/relationships/image" Target="../media/image9.png"/><Relationship Id="rId5" Type="http://schemas.openxmlformats.org/officeDocument/2006/relationships/image" Target="../media/image27.png"/><Relationship Id="rId6" Type="http://schemas.openxmlformats.org/officeDocument/2006/relationships/image" Target="../media/image33.png"/><Relationship Id="rId7" Type="http://schemas.openxmlformats.org/officeDocument/2006/relationships/image" Target="../media/image28.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jpg"/><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15.png"/><Relationship Id="rId5" Type="http://schemas.openxmlformats.org/officeDocument/2006/relationships/image" Target="../media/image28.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jpg"/><Relationship Id="rId4" Type="http://schemas.openxmlformats.org/officeDocument/2006/relationships/image" Target="../media/image28.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45.png"/><Relationship Id="rId5" Type="http://schemas.openxmlformats.org/officeDocument/2006/relationships/image" Target="../media/image47.jpg"/><Relationship Id="rId6" Type="http://schemas.openxmlformats.org/officeDocument/2006/relationships/image" Target="../media/image46.jpg"/><Relationship Id="rId7" Type="http://schemas.openxmlformats.org/officeDocument/2006/relationships/image" Target="../media/image42.png"/><Relationship Id="rId8"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48.jpg"/><Relationship Id="rId5" Type="http://schemas.openxmlformats.org/officeDocument/2006/relationships/image" Target="../media/image60.jpg"/><Relationship Id="rId6" Type="http://schemas.openxmlformats.org/officeDocument/2006/relationships/image" Target="../media/image56.jpg"/><Relationship Id="rId7"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57.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62.jpg"/><Relationship Id="rId8"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69.png"/><Relationship Id="rId5" Type="http://schemas.openxmlformats.org/officeDocument/2006/relationships/image" Target="../media/image65.jpg"/><Relationship Id="rId6" Type="http://schemas.openxmlformats.org/officeDocument/2006/relationships/image" Target="../media/image53.jpg"/><Relationship Id="rId7" Type="http://schemas.openxmlformats.org/officeDocument/2006/relationships/image" Target="../media/image64.jpg"/><Relationship Id="rId8"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hart" Target="../charts/char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63.png"/><Relationship Id="rId5" Type="http://schemas.openxmlformats.org/officeDocument/2006/relationships/image" Target="../media/image67.jpg"/><Relationship Id="rId6"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61.jpg"/><Relationship Id="rId5" Type="http://schemas.openxmlformats.org/officeDocument/2006/relationships/image" Target="../media/image66.png"/><Relationship Id="rId6"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59.png"/><Relationship Id="rId7"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hart" Target="../charts/char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8.jpg"/><Relationship Id="rId4" Type="http://schemas.openxmlformats.org/officeDocument/2006/relationships/image" Target="../media/image3.png"/><Relationship Id="rId5" Type="http://schemas.openxmlformats.org/officeDocument/2006/relationships/image" Target="../media/image1.gif"/><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jpg"/><Relationship Id="rId4" Type="http://schemas.openxmlformats.org/officeDocument/2006/relationships/image" Target="../media/image1.gif"/><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6.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23.gif"/><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1" l="28940" r="33327" t="-2593"/>
          <a:stretch/>
        </p:blipFill>
        <p:spPr>
          <a:xfrm>
            <a:off x="805565" y="-258897"/>
            <a:ext cx="6893218" cy="10545897"/>
          </a:xfrm>
          <a:prstGeom prst="rect">
            <a:avLst/>
          </a:prstGeom>
          <a:noFill/>
          <a:ln>
            <a:noFill/>
          </a:ln>
        </p:spPr>
      </p:pic>
      <p:sp>
        <p:nvSpPr>
          <p:cNvPr id="90" name="Google Shape;90;p1"/>
          <p:cNvSpPr txBox="1"/>
          <p:nvPr/>
        </p:nvSpPr>
        <p:spPr>
          <a:xfrm>
            <a:off x="8153400" y="2781300"/>
            <a:ext cx="8839200" cy="1320939"/>
          </a:xfrm>
          <a:prstGeom prst="rect">
            <a:avLst/>
          </a:prstGeom>
          <a:noFill/>
          <a:ln>
            <a:noFill/>
          </a:ln>
        </p:spPr>
        <p:txBody>
          <a:bodyPr anchorCtr="0" anchor="t" bIns="0" lIns="0" spcFirstLastPara="1" rIns="0" wrap="square" tIns="0">
            <a:spAutoFit/>
          </a:bodyPr>
          <a:lstStyle/>
          <a:p>
            <a:pPr indent="0" lvl="0" marL="0" marR="0" rtl="0" algn="l">
              <a:lnSpc>
                <a:spcPct val="93333"/>
              </a:lnSpc>
              <a:spcBef>
                <a:spcPts val="0"/>
              </a:spcBef>
              <a:spcAft>
                <a:spcPts val="0"/>
              </a:spcAft>
              <a:buNone/>
            </a:pPr>
            <a:r>
              <a:rPr b="1" i="0" lang="en-US" sz="3600" u="none" cap="none" strike="noStrike">
                <a:solidFill>
                  <a:schemeClr val="dk1"/>
                </a:solidFill>
                <a:latin typeface="Calibri"/>
                <a:ea typeface="Calibri"/>
                <a:cs typeface="Calibri"/>
                <a:sym typeface="Calibri"/>
              </a:rPr>
              <a:t>Menggunakan Pendidikan dan Keterlibatan (</a:t>
            </a:r>
            <a:r>
              <a:rPr b="1" i="1" lang="en-US" sz="3600" u="none" cap="none" strike="noStrike">
                <a:solidFill>
                  <a:schemeClr val="dk1"/>
                </a:solidFill>
                <a:latin typeface="Calibri"/>
                <a:ea typeface="Calibri"/>
                <a:cs typeface="Calibri"/>
                <a:sym typeface="Calibri"/>
              </a:rPr>
              <a:t>Education &amp; Engagement) </a:t>
            </a:r>
            <a:r>
              <a:rPr b="1" i="0" lang="en-US" sz="3600" u="none" cap="none" strike="noStrike">
                <a:solidFill>
                  <a:schemeClr val="dk1"/>
                </a:solidFill>
                <a:latin typeface="Calibri"/>
                <a:ea typeface="Calibri"/>
                <a:cs typeface="Calibri"/>
                <a:sym typeface="Calibri"/>
              </a:rPr>
              <a:t>untuk Menutup Perdagangan Daging Anjing di Bali, Indonesia</a:t>
            </a:r>
            <a:r>
              <a:rPr b="1" i="0" lang="en-US" sz="3500" u="none" cap="none" strike="noStrike">
                <a:solidFill>
                  <a:srgbClr val="000000"/>
                </a:solidFill>
                <a:latin typeface="Arial"/>
                <a:ea typeface="Arial"/>
                <a:cs typeface="Arial"/>
                <a:sym typeface="Arial"/>
              </a:rPr>
              <a:t> </a:t>
            </a:r>
            <a:endParaRPr/>
          </a:p>
        </p:txBody>
      </p:sp>
      <p:sp>
        <p:nvSpPr>
          <p:cNvPr id="91" name="Google Shape;91;p1"/>
          <p:cNvSpPr txBox="1"/>
          <p:nvPr/>
        </p:nvSpPr>
        <p:spPr>
          <a:xfrm>
            <a:off x="8153400" y="4298541"/>
            <a:ext cx="7619535" cy="82613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00000"/>
                </a:solidFill>
                <a:latin typeface="Arial"/>
                <a:ea typeface="Arial"/>
                <a:cs typeface="Arial"/>
                <a:sym typeface="Arial"/>
              </a:rPr>
              <a:t>drh. Sasa Vernandes, drh. Deborah Bianti, Jovand Calvary, Aristya Dewi (Sintesia Animalia Indonesia),</a:t>
            </a:r>
            <a:endParaRPr/>
          </a:p>
          <a:p>
            <a:pPr indent="0" lvl="0" marL="0" marR="0" rtl="0" algn="l">
              <a:lnSpc>
                <a:spcPct val="140025"/>
              </a:lnSpc>
              <a:spcBef>
                <a:spcPts val="0"/>
              </a:spcBef>
              <a:spcAft>
                <a:spcPts val="0"/>
              </a:spcAft>
              <a:buNone/>
            </a:pPr>
            <a:r>
              <a:rPr b="1" i="0" lang="en-US" sz="1599" u="none" cap="none" strike="noStrike">
                <a:solidFill>
                  <a:srgbClr val="000000"/>
                </a:solidFill>
                <a:latin typeface="Arial"/>
                <a:ea typeface="Arial"/>
                <a:cs typeface="Arial"/>
                <a:sym typeface="Arial"/>
              </a:rPr>
              <a:t>Dr Jennifer Hood (Animals Australia and Animals International)</a:t>
            </a:r>
            <a:endParaRPr/>
          </a:p>
        </p:txBody>
      </p:sp>
      <p:sp>
        <p:nvSpPr>
          <p:cNvPr id="92" name="Google Shape;92;p1"/>
          <p:cNvSpPr txBox="1"/>
          <p:nvPr/>
        </p:nvSpPr>
        <p:spPr>
          <a:xfrm>
            <a:off x="8153400" y="7734205"/>
            <a:ext cx="7619535" cy="273685"/>
          </a:xfrm>
          <a:prstGeom prst="rect">
            <a:avLst/>
          </a:prstGeom>
          <a:noFill/>
          <a:ln>
            <a:noFill/>
          </a:ln>
        </p:spPr>
        <p:txBody>
          <a:bodyPr anchorCtr="0" anchor="t" bIns="0" lIns="0" spcFirstLastPara="1" rIns="0" wrap="square" tIns="0">
            <a:spAutoFit/>
          </a:bodyPr>
          <a:lstStyle/>
          <a:p>
            <a:pPr indent="0" lvl="0" marL="0" marR="0" rtl="0" algn="l">
              <a:lnSpc>
                <a:spcPct val="139937"/>
              </a:lnSpc>
              <a:spcBef>
                <a:spcPts val="0"/>
              </a:spcBef>
              <a:spcAft>
                <a:spcPts val="0"/>
              </a:spcAft>
              <a:buNone/>
            </a:pPr>
            <a:r>
              <a:rPr b="0" i="0" lang="en-US" sz="1600" u="none" cap="none" strike="noStrike">
                <a:solidFill>
                  <a:schemeClr val="dk1"/>
                </a:solidFill>
                <a:latin typeface="Calibri"/>
                <a:ea typeface="Calibri"/>
                <a:cs typeface="Calibri"/>
                <a:sym typeface="Calibri"/>
              </a:rPr>
              <a:t>Disampaikan oleh : drh. Sasa Vernandes</a:t>
            </a:r>
            <a:endParaRPr b="0" i="0" sz="1599" u="none" cap="none" strike="noStrike">
              <a:solidFill>
                <a:srgbClr val="000000"/>
              </a:solidFill>
              <a:latin typeface="Arial"/>
              <a:ea typeface="Arial"/>
              <a:cs typeface="Arial"/>
              <a:sym typeface="Arial"/>
            </a:endParaRPr>
          </a:p>
        </p:txBody>
      </p:sp>
      <p:sp>
        <p:nvSpPr>
          <p:cNvPr id="93" name="Google Shape;93;p1"/>
          <p:cNvSpPr/>
          <p:nvPr/>
        </p:nvSpPr>
        <p:spPr>
          <a:xfrm>
            <a:off x="0" y="7309445"/>
            <a:ext cx="7681174" cy="1186856"/>
          </a:xfrm>
          <a:prstGeom prst="rect">
            <a:avLst/>
          </a:prstGeom>
          <a:solidFill>
            <a:srgbClr val="7F7F7F">
              <a:alpha val="37647"/>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txBox="1"/>
          <p:nvPr/>
        </p:nvSpPr>
        <p:spPr>
          <a:xfrm>
            <a:off x="1066800" y="7621618"/>
            <a:ext cx="6614374" cy="455295"/>
          </a:xfrm>
          <a:prstGeom prst="rect">
            <a:avLst/>
          </a:prstGeom>
          <a:solidFill>
            <a:schemeClr val="dk1"/>
          </a:solid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FFFFFF"/>
                </a:solidFill>
                <a:latin typeface="Arial"/>
                <a:ea typeface="Arial"/>
                <a:cs typeface="Arial"/>
                <a:sym typeface="Arial"/>
              </a:rPr>
              <a:t>SINTESIA ANIMALIA INDONESIA</a:t>
            </a:r>
            <a:endParaRPr/>
          </a:p>
        </p:txBody>
      </p:sp>
      <p:pic>
        <p:nvPicPr>
          <p:cNvPr id="95" name="Google Shape;95;p1"/>
          <p:cNvPicPr preferRelativeResize="0"/>
          <p:nvPr/>
        </p:nvPicPr>
        <p:blipFill rotWithShape="1">
          <a:blip r:embed="rId4">
            <a:alphaModFix/>
          </a:blip>
          <a:srcRect b="0" l="0" r="0" t="0"/>
          <a:stretch/>
        </p:blipFill>
        <p:spPr>
          <a:xfrm>
            <a:off x="8170460" y="1425362"/>
            <a:ext cx="1572346" cy="1045610"/>
          </a:xfrm>
          <a:prstGeom prst="rect">
            <a:avLst/>
          </a:prstGeom>
          <a:noFill/>
          <a:ln>
            <a:noFill/>
          </a:ln>
        </p:spPr>
      </p:pic>
      <p:grpSp>
        <p:nvGrpSpPr>
          <p:cNvPr id="96" name="Google Shape;96;p1"/>
          <p:cNvGrpSpPr/>
          <p:nvPr/>
        </p:nvGrpSpPr>
        <p:grpSpPr>
          <a:xfrm>
            <a:off x="609600" y="8877300"/>
            <a:ext cx="17535912" cy="1138412"/>
            <a:chOff x="609600" y="8877300"/>
            <a:chExt cx="17535912" cy="1138412"/>
          </a:xfrm>
        </p:grpSpPr>
        <p:pic>
          <p:nvPicPr>
            <p:cNvPr id="97" name="Google Shape;97;p1"/>
            <p:cNvPicPr preferRelativeResize="0"/>
            <p:nvPr/>
          </p:nvPicPr>
          <p:blipFill rotWithShape="1">
            <a:blip r:embed="rId5">
              <a:alphaModFix/>
            </a:blip>
            <a:srcRect b="0" l="0" r="0" t="0"/>
            <a:stretch/>
          </p:blipFill>
          <p:spPr>
            <a:xfrm>
              <a:off x="16535400" y="8877300"/>
              <a:ext cx="1610112" cy="1138412"/>
            </a:xfrm>
            <a:prstGeom prst="rect">
              <a:avLst/>
            </a:prstGeom>
            <a:noFill/>
            <a:ln>
              <a:noFill/>
            </a:ln>
          </p:spPr>
        </p:pic>
        <p:cxnSp>
          <p:nvCxnSpPr>
            <p:cNvPr id="98" name="Google Shape;98;p1"/>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99" name="Google Shape;99;p1"/>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800" u="none" cap="none" strike="noStrike">
                  <a:solidFill>
                    <a:schemeClr val="dk1"/>
                  </a:solidFill>
                  <a:latin typeface="Calibri"/>
                  <a:ea typeface="Calibri"/>
                  <a:cs typeface="Calibri"/>
                  <a:sym typeface="Calibri"/>
                </a:rPr>
                <a:t>SINTESIA ANIMALIA INDONESIA</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0"/>
          <p:cNvSpPr/>
          <p:nvPr/>
        </p:nvSpPr>
        <p:spPr>
          <a:xfrm>
            <a:off x="0" y="1304796"/>
            <a:ext cx="7216652" cy="3011960"/>
          </a:xfrm>
          <a:custGeom>
            <a:rect b="b" l="l" r="r" t="t"/>
            <a:pathLst>
              <a:path extrusionOk="0" h="3011960" w="7216652">
                <a:moveTo>
                  <a:pt x="0" y="0"/>
                </a:moveTo>
                <a:lnTo>
                  <a:pt x="7216652" y="0"/>
                </a:lnTo>
                <a:lnTo>
                  <a:pt x="7216652" y="3011960"/>
                </a:lnTo>
                <a:lnTo>
                  <a:pt x="0" y="3011960"/>
                </a:lnTo>
                <a:lnTo>
                  <a:pt x="0" y="0"/>
                </a:lnTo>
                <a:close/>
              </a:path>
            </a:pathLst>
          </a:custGeom>
          <a:blipFill rotWithShape="1">
            <a:blip r:embed="rId3">
              <a:alphaModFix/>
            </a:blip>
            <a:stretch>
              <a:fillRect b="-23915" l="-4653" r="0" t="-17130"/>
            </a:stretch>
          </a:blipFill>
          <a:ln>
            <a:noFill/>
          </a:ln>
        </p:spPr>
      </p:sp>
      <p:grpSp>
        <p:nvGrpSpPr>
          <p:cNvPr id="324" name="Google Shape;324;p10"/>
          <p:cNvGrpSpPr/>
          <p:nvPr/>
        </p:nvGrpSpPr>
        <p:grpSpPr>
          <a:xfrm>
            <a:off x="7216652" y="1123970"/>
            <a:ext cx="11071348" cy="3266928"/>
            <a:chOff x="0" y="-47625"/>
            <a:chExt cx="2915911" cy="860425"/>
          </a:xfrm>
        </p:grpSpPr>
        <p:sp>
          <p:nvSpPr>
            <p:cNvPr id="325" name="Google Shape;325;p10"/>
            <p:cNvSpPr/>
            <p:nvPr/>
          </p:nvSpPr>
          <p:spPr>
            <a:xfrm>
              <a:off x="0" y="0"/>
              <a:ext cx="2915911" cy="793273"/>
            </a:xfrm>
            <a:custGeom>
              <a:rect b="b" l="l" r="r" t="t"/>
              <a:pathLst>
                <a:path extrusionOk="0" h="793273" w="2915911">
                  <a:moveTo>
                    <a:pt x="0" y="0"/>
                  </a:moveTo>
                  <a:lnTo>
                    <a:pt x="2915911" y="0"/>
                  </a:lnTo>
                  <a:lnTo>
                    <a:pt x="2915911" y="793273"/>
                  </a:lnTo>
                  <a:lnTo>
                    <a:pt x="0" y="793273"/>
                  </a:lnTo>
                  <a:lnTo>
                    <a:pt x="0" y="0"/>
                  </a:lnTo>
                </a:path>
              </a:pathLst>
            </a:custGeom>
            <a:solidFill>
              <a:srgbClr val="E8E6E6"/>
            </a:solidFill>
            <a:ln>
              <a:noFill/>
            </a:ln>
          </p:spPr>
        </p:sp>
        <p:sp>
          <p:nvSpPr>
            <p:cNvPr id="326" name="Google Shape;326;p1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7" name="Google Shape;327;p10"/>
          <p:cNvSpPr txBox="1"/>
          <p:nvPr/>
        </p:nvSpPr>
        <p:spPr>
          <a:xfrm>
            <a:off x="7622575" y="2280550"/>
            <a:ext cx="7873571" cy="894476"/>
          </a:xfrm>
          <a:prstGeom prst="rect">
            <a:avLst/>
          </a:prstGeom>
          <a:noFill/>
          <a:ln>
            <a:noFill/>
          </a:ln>
        </p:spPr>
        <p:txBody>
          <a:bodyPr anchorCtr="0" anchor="t" bIns="0" lIns="0" spcFirstLastPara="1" rIns="0" wrap="square" tIns="0">
            <a:spAutoFit/>
          </a:bodyPr>
          <a:lstStyle/>
          <a:p>
            <a:pPr indent="0" lvl="0" marL="0" marR="0" rtl="0" algn="l">
              <a:lnSpc>
                <a:spcPct val="128316"/>
              </a:lnSpc>
              <a:spcBef>
                <a:spcPts val="0"/>
              </a:spcBef>
              <a:spcAft>
                <a:spcPts val="0"/>
              </a:spcAft>
              <a:buNone/>
            </a:pPr>
            <a:r>
              <a:rPr b="1" lang="en-US" sz="6000">
                <a:solidFill>
                  <a:schemeClr val="dk1"/>
                </a:solidFill>
                <a:latin typeface="Barlow"/>
                <a:ea typeface="Barlow"/>
                <a:cs typeface="Barlow"/>
                <a:sym typeface="Barlow"/>
              </a:rPr>
              <a:t>SATUAN TUGAS PDA</a:t>
            </a:r>
            <a:endParaRPr b="1" sz="5499">
              <a:solidFill>
                <a:srgbClr val="000000"/>
              </a:solidFill>
              <a:latin typeface="Barlow"/>
              <a:ea typeface="Barlow"/>
              <a:cs typeface="Barlow"/>
              <a:sym typeface="Barlow"/>
            </a:endParaRPr>
          </a:p>
        </p:txBody>
      </p:sp>
      <p:sp>
        <p:nvSpPr>
          <p:cNvPr id="328" name="Google Shape;328;p10"/>
          <p:cNvSpPr/>
          <p:nvPr/>
        </p:nvSpPr>
        <p:spPr>
          <a:xfrm>
            <a:off x="17388978" y="2093027"/>
            <a:ext cx="1192897" cy="2804067"/>
          </a:xfrm>
          <a:custGeom>
            <a:rect b="b" l="l" r="r" t="t"/>
            <a:pathLst>
              <a:path extrusionOk="0" h="2804067" w="1192897">
                <a:moveTo>
                  <a:pt x="0" y="0"/>
                </a:moveTo>
                <a:lnTo>
                  <a:pt x="1192897" y="0"/>
                </a:lnTo>
                <a:lnTo>
                  <a:pt x="1192897" y="2804067"/>
                </a:lnTo>
                <a:lnTo>
                  <a:pt x="0" y="2804067"/>
                </a:lnTo>
                <a:lnTo>
                  <a:pt x="0" y="0"/>
                </a:lnTo>
                <a:close/>
              </a:path>
            </a:pathLst>
          </a:custGeom>
          <a:blipFill rotWithShape="1">
            <a:blip r:embed="rId4">
              <a:alphaModFix/>
            </a:blip>
            <a:stretch>
              <a:fillRect b="0" l="0" r="0" t="0"/>
            </a:stretch>
          </a:blipFill>
          <a:ln>
            <a:noFill/>
          </a:ln>
        </p:spPr>
      </p:sp>
      <p:sp>
        <p:nvSpPr>
          <p:cNvPr id="329" name="Google Shape;329;p10"/>
          <p:cNvSpPr/>
          <p:nvPr/>
        </p:nvSpPr>
        <p:spPr>
          <a:xfrm>
            <a:off x="0" y="1028700"/>
            <a:ext cx="1653220" cy="661288"/>
          </a:xfrm>
          <a:custGeom>
            <a:rect b="b" l="l" r="r" t="t"/>
            <a:pathLst>
              <a:path extrusionOk="0" h="661288" w="1653220">
                <a:moveTo>
                  <a:pt x="0" y="0"/>
                </a:moveTo>
                <a:lnTo>
                  <a:pt x="1653220" y="0"/>
                </a:lnTo>
                <a:lnTo>
                  <a:pt x="1653220" y="661288"/>
                </a:lnTo>
                <a:lnTo>
                  <a:pt x="0" y="661288"/>
                </a:lnTo>
                <a:lnTo>
                  <a:pt x="0" y="0"/>
                </a:lnTo>
                <a:close/>
              </a:path>
            </a:pathLst>
          </a:custGeom>
          <a:blipFill rotWithShape="1">
            <a:blip r:embed="rId5">
              <a:alphaModFix/>
            </a:blip>
            <a:stretch>
              <a:fillRect b="0" l="0" r="0" t="0"/>
            </a:stretch>
          </a:blipFill>
          <a:ln>
            <a:noFill/>
          </a:ln>
        </p:spPr>
      </p:sp>
      <p:sp>
        <p:nvSpPr>
          <p:cNvPr id="330" name="Google Shape;330;p10"/>
          <p:cNvSpPr txBox="1"/>
          <p:nvPr/>
        </p:nvSpPr>
        <p:spPr>
          <a:xfrm>
            <a:off x="826610" y="4665599"/>
            <a:ext cx="11756682" cy="664349"/>
          </a:xfrm>
          <a:prstGeom prst="rect">
            <a:avLst/>
          </a:prstGeom>
          <a:noFill/>
          <a:ln>
            <a:noFill/>
          </a:ln>
        </p:spPr>
        <p:txBody>
          <a:bodyPr anchorCtr="0" anchor="t" bIns="0" lIns="0" spcFirstLastPara="1" rIns="0" wrap="square" tIns="0">
            <a:spAutoFit/>
          </a:bodyPr>
          <a:lstStyle/>
          <a:p>
            <a:pPr indent="0" lvl="0" marL="0" marR="0" rtl="0" algn="l">
              <a:lnSpc>
                <a:spcPct val="133050"/>
              </a:lnSpc>
              <a:spcBef>
                <a:spcPts val="0"/>
              </a:spcBef>
              <a:spcAft>
                <a:spcPts val="0"/>
              </a:spcAft>
              <a:buNone/>
            </a:pPr>
            <a:r>
              <a:rPr lang="en-US" sz="2000">
                <a:solidFill>
                  <a:schemeClr val="dk1"/>
                </a:solidFill>
                <a:latin typeface="Arimo"/>
                <a:ea typeface="Arimo"/>
                <a:cs typeface="Arimo"/>
                <a:sym typeface="Arimo"/>
              </a:rPr>
              <a:t>Ditetapkan berdasarkan Surat Keputusan Kepala Dinas Peternakan dan Kesehatan Hewan Provinsi Bali No 524/4170/Disnakkeswan/2019 20 Maret 2019</a:t>
            </a:r>
            <a:endParaRPr sz="2000">
              <a:solidFill>
                <a:srgbClr val="000000"/>
              </a:solidFill>
              <a:latin typeface="Arimo"/>
              <a:ea typeface="Arimo"/>
              <a:cs typeface="Arimo"/>
              <a:sym typeface="Arimo"/>
            </a:endParaRPr>
          </a:p>
        </p:txBody>
      </p:sp>
      <p:sp>
        <p:nvSpPr>
          <p:cNvPr id="331" name="Google Shape;331;p10"/>
          <p:cNvSpPr txBox="1"/>
          <p:nvPr/>
        </p:nvSpPr>
        <p:spPr>
          <a:xfrm>
            <a:off x="826610" y="5697678"/>
            <a:ext cx="8556336" cy="153888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Arimo"/>
                <a:ea typeface="Arimo"/>
                <a:cs typeface="Arimo"/>
                <a:sym typeface="Arimo"/>
              </a:rPr>
              <a:t>Anggota: </a:t>
            </a:r>
            <a:endParaRPr sz="2000">
              <a:solidFill>
                <a:schemeClr val="dk1"/>
              </a:solidFill>
              <a:latin typeface="Arimo"/>
              <a:ea typeface="Arimo"/>
              <a:cs typeface="Arimo"/>
              <a:sym typeface="Arimo"/>
            </a:endParaRPr>
          </a:p>
          <a:p>
            <a:pPr indent="0" lvl="0" marL="0" marR="0" rtl="0" algn="l">
              <a:spcBef>
                <a:spcPts val="0"/>
              </a:spcBef>
              <a:spcAft>
                <a:spcPts val="0"/>
              </a:spcAft>
              <a:buNone/>
            </a:pPr>
            <a:r>
              <a:rPr lang="en-US" sz="2000">
                <a:solidFill>
                  <a:schemeClr val="dk1"/>
                </a:solidFill>
                <a:latin typeface="Arimo"/>
                <a:ea typeface="Arimo"/>
                <a:cs typeface="Arimo"/>
                <a:sym typeface="Arimo"/>
              </a:rPr>
              <a:t>Polda Bali (Satuan Pendidikan dan Pengawasan Masyarakat) </a:t>
            </a:r>
            <a:endParaRPr sz="2000">
              <a:solidFill>
                <a:schemeClr val="dk1"/>
              </a:solidFill>
              <a:latin typeface="Arimo"/>
              <a:ea typeface="Arimo"/>
              <a:cs typeface="Arimo"/>
              <a:sym typeface="Arimo"/>
            </a:endParaRPr>
          </a:p>
          <a:p>
            <a:pPr indent="0" lvl="0" marL="0" marR="0" rtl="0" algn="l">
              <a:spcBef>
                <a:spcPts val="0"/>
              </a:spcBef>
              <a:spcAft>
                <a:spcPts val="0"/>
              </a:spcAft>
              <a:buNone/>
            </a:pPr>
            <a:r>
              <a:rPr lang="en-US" sz="2000">
                <a:solidFill>
                  <a:schemeClr val="dk1"/>
                </a:solidFill>
                <a:latin typeface="Arimo"/>
                <a:ea typeface="Arimo"/>
                <a:cs typeface="Arimo"/>
                <a:sym typeface="Arimo"/>
              </a:rPr>
              <a:t>Polisi Penegak Ketertiban Umum Provinsi dan Kabupaten/Kota (Satpol PP) Dinas Pertanian Kabupaten/Kota </a:t>
            </a:r>
            <a:endParaRPr sz="2000">
              <a:solidFill>
                <a:schemeClr val="dk1"/>
              </a:solidFill>
              <a:latin typeface="Arimo"/>
              <a:ea typeface="Arimo"/>
              <a:cs typeface="Arimo"/>
              <a:sym typeface="Arimo"/>
            </a:endParaRPr>
          </a:p>
          <a:p>
            <a:pPr indent="0" lvl="0" marL="0" marR="0" rtl="0" algn="l">
              <a:spcBef>
                <a:spcPts val="0"/>
              </a:spcBef>
              <a:spcAft>
                <a:spcPts val="0"/>
              </a:spcAft>
              <a:buNone/>
            </a:pPr>
            <a:r>
              <a:rPr lang="en-US" sz="2000">
                <a:solidFill>
                  <a:schemeClr val="dk1"/>
                </a:solidFill>
                <a:latin typeface="Arimo"/>
                <a:ea typeface="Arimo"/>
                <a:cs typeface="Arimo"/>
                <a:sym typeface="Arimo"/>
              </a:rPr>
              <a:t>Majelis Desa Adat Kabupaten/Kota Desa Adat</a:t>
            </a:r>
            <a:endParaRPr sz="2000">
              <a:solidFill>
                <a:srgbClr val="000000"/>
              </a:solidFill>
              <a:latin typeface="Arimo"/>
              <a:ea typeface="Arimo"/>
              <a:cs typeface="Arimo"/>
              <a:sym typeface="Arimo"/>
            </a:endParaRPr>
          </a:p>
        </p:txBody>
      </p:sp>
      <p:sp>
        <p:nvSpPr>
          <p:cNvPr id="332" name="Google Shape;332;p10"/>
          <p:cNvSpPr txBox="1"/>
          <p:nvPr/>
        </p:nvSpPr>
        <p:spPr>
          <a:xfrm>
            <a:off x="9982200" y="5697678"/>
            <a:ext cx="7872781" cy="184665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Arimo"/>
                <a:ea typeface="Arimo"/>
                <a:cs typeface="Arimo"/>
                <a:sym typeface="Arimo"/>
              </a:rPr>
              <a:t>Tugas Resmi: </a:t>
            </a:r>
            <a:endParaRPr sz="2000">
              <a:solidFill>
                <a:schemeClr val="dk1"/>
              </a:solidFill>
              <a:latin typeface="Arimo"/>
              <a:ea typeface="Arimo"/>
              <a:cs typeface="Arimo"/>
              <a:sym typeface="Arimo"/>
            </a:endParaRPr>
          </a:p>
          <a:p>
            <a:pPr indent="0" lvl="0" marL="0" marR="0" rtl="0" algn="l">
              <a:spcBef>
                <a:spcPts val="0"/>
              </a:spcBef>
              <a:spcAft>
                <a:spcPts val="0"/>
              </a:spcAft>
              <a:buNone/>
            </a:pPr>
            <a:r>
              <a:rPr lang="en-US" sz="2000">
                <a:solidFill>
                  <a:schemeClr val="dk1"/>
                </a:solidFill>
                <a:latin typeface="Arimo"/>
                <a:ea typeface="Arimo"/>
                <a:cs typeface="Arimo"/>
                <a:sym typeface="Arimo"/>
              </a:rPr>
              <a:t>merumuskan dan menyusun rencana pelaksanaan kegiatan memantau dan mengawasi peredaran dan perdagangan daging anjing mengawasi dan melarang penjualan daging anjing melaporkan hasilnya kepada Kepala Dinas Peternakan dan Kesehatan Hewan Provinsi Bali</a:t>
            </a:r>
            <a:endParaRPr sz="2000">
              <a:solidFill>
                <a:srgbClr val="000000"/>
              </a:solidFill>
              <a:latin typeface="Arimo"/>
              <a:ea typeface="Arimo"/>
              <a:cs typeface="Arimo"/>
              <a:sym typeface="Arimo"/>
            </a:endParaRPr>
          </a:p>
        </p:txBody>
      </p:sp>
      <p:sp>
        <p:nvSpPr>
          <p:cNvPr id="333" name="Google Shape;333;p10"/>
          <p:cNvSpPr/>
          <p:nvPr/>
        </p:nvSpPr>
        <p:spPr>
          <a:xfrm>
            <a:off x="7705392" y="3363370"/>
            <a:ext cx="5571520" cy="131690"/>
          </a:xfrm>
          <a:custGeom>
            <a:rect b="b" l="l" r="r" t="t"/>
            <a:pathLst>
              <a:path extrusionOk="0" h="131690" w="5571520">
                <a:moveTo>
                  <a:pt x="0" y="0"/>
                </a:moveTo>
                <a:lnTo>
                  <a:pt x="5571520" y="0"/>
                </a:lnTo>
                <a:lnTo>
                  <a:pt x="5571520" y="131690"/>
                </a:lnTo>
                <a:lnTo>
                  <a:pt x="0" y="131690"/>
                </a:lnTo>
                <a:lnTo>
                  <a:pt x="0" y="0"/>
                </a:lnTo>
                <a:close/>
              </a:path>
            </a:pathLst>
          </a:custGeom>
          <a:blipFill rotWithShape="1">
            <a:blip r:embed="rId6">
              <a:alphaModFix/>
            </a:blip>
            <a:stretch>
              <a:fillRect b="0" l="0" r="0" t="0"/>
            </a:stretch>
          </a:blipFill>
          <a:ln>
            <a:noFill/>
          </a:ln>
        </p:spPr>
      </p:sp>
      <p:grpSp>
        <p:nvGrpSpPr>
          <p:cNvPr id="334" name="Google Shape;334;p10"/>
          <p:cNvGrpSpPr/>
          <p:nvPr/>
        </p:nvGrpSpPr>
        <p:grpSpPr>
          <a:xfrm>
            <a:off x="609600" y="8877300"/>
            <a:ext cx="17535912" cy="1138412"/>
            <a:chOff x="609600" y="8877300"/>
            <a:chExt cx="17535912" cy="1138412"/>
          </a:xfrm>
        </p:grpSpPr>
        <p:pic>
          <p:nvPicPr>
            <p:cNvPr id="335" name="Google Shape;335;p10"/>
            <p:cNvPicPr preferRelativeResize="0"/>
            <p:nvPr/>
          </p:nvPicPr>
          <p:blipFill rotWithShape="1">
            <a:blip r:embed="rId7">
              <a:alphaModFix/>
            </a:blip>
            <a:srcRect b="0" l="0" r="0" t="0"/>
            <a:stretch/>
          </p:blipFill>
          <p:spPr>
            <a:xfrm>
              <a:off x="16535400" y="8877300"/>
              <a:ext cx="1610112" cy="1138412"/>
            </a:xfrm>
            <a:prstGeom prst="rect">
              <a:avLst/>
            </a:prstGeom>
            <a:noFill/>
            <a:ln>
              <a:noFill/>
            </a:ln>
          </p:spPr>
        </p:pic>
        <p:cxnSp>
          <p:nvCxnSpPr>
            <p:cNvPr id="336" name="Google Shape;336;p10"/>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337" name="Google Shape;337;p10"/>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1"/>
          <p:cNvSpPr/>
          <p:nvPr/>
        </p:nvSpPr>
        <p:spPr>
          <a:xfrm>
            <a:off x="21349" y="1251870"/>
            <a:ext cx="2197145" cy="878858"/>
          </a:xfrm>
          <a:custGeom>
            <a:rect b="b" l="l" r="r" t="t"/>
            <a:pathLst>
              <a:path extrusionOk="0" h="878858" w="2197145">
                <a:moveTo>
                  <a:pt x="0" y="0"/>
                </a:moveTo>
                <a:lnTo>
                  <a:pt x="2197145" y="0"/>
                </a:lnTo>
                <a:lnTo>
                  <a:pt x="2197145" y="878858"/>
                </a:lnTo>
                <a:lnTo>
                  <a:pt x="0" y="878858"/>
                </a:lnTo>
                <a:lnTo>
                  <a:pt x="0" y="0"/>
                </a:lnTo>
                <a:close/>
              </a:path>
            </a:pathLst>
          </a:custGeom>
          <a:blipFill rotWithShape="1">
            <a:blip r:embed="rId3">
              <a:alphaModFix/>
            </a:blip>
            <a:stretch>
              <a:fillRect b="0" l="0" r="0" t="0"/>
            </a:stretch>
          </a:blipFill>
          <a:ln>
            <a:noFill/>
          </a:ln>
        </p:spPr>
      </p:sp>
      <p:pic>
        <p:nvPicPr>
          <p:cNvPr id="344" name="Google Shape;344;p11"/>
          <p:cNvPicPr preferRelativeResize="0"/>
          <p:nvPr/>
        </p:nvPicPr>
        <p:blipFill rotWithShape="1">
          <a:blip r:embed="rId4">
            <a:alphaModFix/>
          </a:blip>
          <a:srcRect b="0" l="0" r="0" t="0"/>
          <a:stretch/>
        </p:blipFill>
        <p:spPr>
          <a:xfrm>
            <a:off x="847959" y="1607923"/>
            <a:ext cx="1572346" cy="1045610"/>
          </a:xfrm>
          <a:prstGeom prst="rect">
            <a:avLst/>
          </a:prstGeom>
          <a:noFill/>
          <a:ln>
            <a:noFill/>
          </a:ln>
        </p:spPr>
      </p:pic>
      <p:sp>
        <p:nvSpPr>
          <p:cNvPr id="345" name="Google Shape;345;p11"/>
          <p:cNvSpPr/>
          <p:nvPr/>
        </p:nvSpPr>
        <p:spPr>
          <a:xfrm>
            <a:off x="1845790" y="3355246"/>
            <a:ext cx="5525787" cy="5027656"/>
          </a:xfrm>
          <a:custGeom>
            <a:rect b="b" l="l" r="r" t="t"/>
            <a:pathLst>
              <a:path extrusionOk="0" h="5027656" w="5525787">
                <a:moveTo>
                  <a:pt x="0" y="0"/>
                </a:moveTo>
                <a:lnTo>
                  <a:pt x="5525788" y="0"/>
                </a:lnTo>
                <a:lnTo>
                  <a:pt x="5525788" y="5027655"/>
                </a:lnTo>
                <a:lnTo>
                  <a:pt x="0" y="5027655"/>
                </a:lnTo>
                <a:lnTo>
                  <a:pt x="0" y="0"/>
                </a:lnTo>
                <a:close/>
              </a:path>
            </a:pathLst>
          </a:custGeom>
          <a:blipFill rotWithShape="1">
            <a:blip r:embed="rId5">
              <a:alphaModFix/>
            </a:blip>
            <a:stretch>
              <a:fillRect b="-139" l="-3828" r="-3725" t="-2969"/>
            </a:stretch>
          </a:blipFill>
          <a:ln>
            <a:noFill/>
          </a:ln>
        </p:spPr>
      </p:sp>
      <p:sp>
        <p:nvSpPr>
          <p:cNvPr id="346" name="Google Shape;346;p11"/>
          <p:cNvSpPr/>
          <p:nvPr/>
        </p:nvSpPr>
        <p:spPr>
          <a:xfrm>
            <a:off x="1634132" y="7002873"/>
            <a:ext cx="5991510" cy="2020798"/>
          </a:xfrm>
          <a:custGeom>
            <a:rect b="b" l="l" r="r" t="t"/>
            <a:pathLst>
              <a:path extrusionOk="0" h="2020798" w="5991510">
                <a:moveTo>
                  <a:pt x="0" y="0"/>
                </a:moveTo>
                <a:lnTo>
                  <a:pt x="5991510" y="0"/>
                </a:lnTo>
                <a:lnTo>
                  <a:pt x="5991510" y="2020798"/>
                </a:lnTo>
                <a:lnTo>
                  <a:pt x="0" y="2020798"/>
                </a:lnTo>
                <a:lnTo>
                  <a:pt x="0" y="0"/>
                </a:lnTo>
                <a:close/>
              </a:path>
            </a:pathLst>
          </a:custGeom>
          <a:blipFill rotWithShape="1">
            <a:blip r:embed="rId6">
              <a:alphaModFix/>
            </a:blip>
            <a:stretch>
              <a:fillRect b="-102605" l="-20937" r="0" t="0"/>
            </a:stretch>
          </a:blipFill>
          <a:ln>
            <a:noFill/>
          </a:ln>
        </p:spPr>
      </p:sp>
      <p:sp>
        <p:nvSpPr>
          <p:cNvPr id="347" name="Google Shape;347;p11"/>
          <p:cNvSpPr/>
          <p:nvPr/>
        </p:nvSpPr>
        <p:spPr>
          <a:xfrm>
            <a:off x="1822924" y="8531638"/>
            <a:ext cx="5571520" cy="131690"/>
          </a:xfrm>
          <a:custGeom>
            <a:rect b="b" l="l" r="r" t="t"/>
            <a:pathLst>
              <a:path extrusionOk="0" h="131690" w="5571520">
                <a:moveTo>
                  <a:pt x="0" y="0"/>
                </a:moveTo>
                <a:lnTo>
                  <a:pt x="5571520" y="0"/>
                </a:lnTo>
                <a:lnTo>
                  <a:pt x="5571520" y="131690"/>
                </a:lnTo>
                <a:lnTo>
                  <a:pt x="0" y="131690"/>
                </a:lnTo>
                <a:lnTo>
                  <a:pt x="0" y="0"/>
                </a:lnTo>
                <a:close/>
              </a:path>
            </a:pathLst>
          </a:custGeom>
          <a:blipFill rotWithShape="1">
            <a:blip r:embed="rId7">
              <a:alphaModFix/>
            </a:blip>
            <a:stretch>
              <a:fillRect b="0" l="0" r="0" t="0"/>
            </a:stretch>
          </a:blipFill>
          <a:ln>
            <a:noFill/>
          </a:ln>
        </p:spPr>
      </p:sp>
      <p:sp>
        <p:nvSpPr>
          <p:cNvPr id="348" name="Google Shape;348;p11"/>
          <p:cNvSpPr txBox="1"/>
          <p:nvPr/>
        </p:nvSpPr>
        <p:spPr>
          <a:xfrm>
            <a:off x="2819400" y="1033162"/>
            <a:ext cx="11624786" cy="1214435"/>
          </a:xfrm>
          <a:prstGeom prst="rect">
            <a:avLst/>
          </a:prstGeom>
          <a:noFill/>
          <a:ln>
            <a:noFill/>
          </a:ln>
        </p:spPr>
        <p:txBody>
          <a:bodyPr anchorCtr="0" anchor="t" bIns="0" lIns="0" spcFirstLastPara="1" rIns="0" wrap="square" tIns="0">
            <a:spAutoFit/>
          </a:bodyPr>
          <a:lstStyle/>
          <a:p>
            <a:pPr indent="0" lvl="0" marL="0" marR="0" rtl="0" algn="l">
              <a:lnSpc>
                <a:spcPct val="139972"/>
              </a:lnSpc>
              <a:spcBef>
                <a:spcPts val="0"/>
              </a:spcBef>
              <a:spcAft>
                <a:spcPts val="0"/>
              </a:spcAft>
              <a:buNone/>
            </a:pPr>
            <a:r>
              <a:rPr b="1" lang="en-US" sz="3600">
                <a:solidFill>
                  <a:schemeClr val="dk1"/>
                </a:solidFill>
                <a:latin typeface="Barlow"/>
                <a:ea typeface="Barlow"/>
                <a:cs typeface="Barlow"/>
                <a:sym typeface="Barlow"/>
              </a:rPr>
              <a:t>Usulan Peraturan yang melarang PDA sebagai hasil dari EE</a:t>
            </a:r>
            <a:endParaRPr b="1" sz="3600">
              <a:solidFill>
                <a:srgbClr val="000000"/>
              </a:solidFill>
              <a:latin typeface="Barlow"/>
              <a:ea typeface="Barlow"/>
              <a:cs typeface="Barlow"/>
              <a:sym typeface="Barlow"/>
            </a:endParaRPr>
          </a:p>
        </p:txBody>
      </p:sp>
      <p:sp>
        <p:nvSpPr>
          <p:cNvPr id="349" name="Google Shape;349;p11"/>
          <p:cNvSpPr txBox="1"/>
          <p:nvPr/>
        </p:nvSpPr>
        <p:spPr>
          <a:xfrm>
            <a:off x="8222357" y="3157556"/>
            <a:ext cx="9202168"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Arimo"/>
                <a:ea typeface="Arimo"/>
                <a:cs typeface="Arimo"/>
                <a:sym typeface="Arimo"/>
              </a:rPr>
              <a:t>Sebagai hasil dari kunjungan Satgas, Satpol PP menyadari bahwa bagi para pedagang yang tidak patuh dan untuk mengubah budaya di daerah ekonomi rendah dimana perdagangan daging anjing masih berlangsung, diperlukan peraturan daerah yang memuat sanksi.</a:t>
            </a:r>
            <a:endParaRPr sz="1800">
              <a:solidFill>
                <a:srgbClr val="000000"/>
              </a:solidFill>
              <a:latin typeface="Arimo"/>
              <a:ea typeface="Arimo"/>
              <a:cs typeface="Arimo"/>
              <a:sym typeface="Arimo"/>
            </a:endParaRPr>
          </a:p>
        </p:txBody>
      </p:sp>
      <p:sp>
        <p:nvSpPr>
          <p:cNvPr id="350" name="Google Shape;350;p11"/>
          <p:cNvSpPr txBox="1"/>
          <p:nvPr/>
        </p:nvSpPr>
        <p:spPr>
          <a:xfrm>
            <a:off x="8200586" y="4603629"/>
            <a:ext cx="9202168"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Arimo"/>
                <a:ea typeface="Arimo"/>
                <a:cs typeface="Arimo"/>
                <a:sym typeface="Arimo"/>
              </a:rPr>
              <a:t>Pada tahun 2022, dengan pendampingan kami dalam hal teknis, Satpol PP telah menyusun Perda Ketertiban Sosial, dimana perdagangan dan peredaran daging anjing merupakan pelanggaran ketertiban sosial yang memiliki sanksi dan dapat ditegakkan oleh Satpol PP.</a:t>
            </a:r>
            <a:endParaRPr sz="1800">
              <a:solidFill>
                <a:srgbClr val="000000"/>
              </a:solidFill>
              <a:latin typeface="Arimo"/>
              <a:ea typeface="Arimo"/>
              <a:cs typeface="Arimo"/>
              <a:sym typeface="Arimo"/>
            </a:endParaRPr>
          </a:p>
        </p:txBody>
      </p:sp>
      <p:sp>
        <p:nvSpPr>
          <p:cNvPr id="351" name="Google Shape;351;p11"/>
          <p:cNvSpPr txBox="1"/>
          <p:nvPr/>
        </p:nvSpPr>
        <p:spPr>
          <a:xfrm>
            <a:off x="8200586" y="6021449"/>
            <a:ext cx="9202168" cy="350737"/>
          </a:xfrm>
          <a:prstGeom prst="rect">
            <a:avLst/>
          </a:prstGeom>
          <a:noFill/>
          <a:ln>
            <a:noFill/>
          </a:ln>
        </p:spPr>
        <p:txBody>
          <a:bodyPr anchorCtr="0" anchor="t" bIns="0" lIns="0" spcFirstLastPara="1" rIns="0" wrap="square" tIns="0">
            <a:spAutoFit/>
          </a:bodyPr>
          <a:lstStyle/>
          <a:p>
            <a:pPr indent="0" lvl="0" marL="0" marR="0" rtl="0" algn="l">
              <a:lnSpc>
                <a:spcPct val="171055"/>
              </a:lnSpc>
              <a:spcBef>
                <a:spcPts val="0"/>
              </a:spcBef>
              <a:spcAft>
                <a:spcPts val="0"/>
              </a:spcAft>
              <a:buNone/>
            </a:pPr>
            <a:r>
              <a:rPr lang="en-US" sz="1800">
                <a:solidFill>
                  <a:schemeClr val="dk1"/>
                </a:solidFill>
                <a:latin typeface="Arimo"/>
                <a:ea typeface="Arimo"/>
                <a:cs typeface="Arimo"/>
                <a:sym typeface="Arimo"/>
              </a:rPr>
              <a:t>Hukuman tertinggi adalah 3 bulan penjara atau denda 50 juta rupiah.</a:t>
            </a:r>
            <a:endParaRPr sz="1800">
              <a:solidFill>
                <a:srgbClr val="000000"/>
              </a:solidFill>
              <a:latin typeface="Arimo"/>
              <a:ea typeface="Arimo"/>
              <a:cs typeface="Arimo"/>
              <a:sym typeface="Arimo"/>
            </a:endParaRPr>
          </a:p>
        </p:txBody>
      </p:sp>
      <p:sp>
        <p:nvSpPr>
          <p:cNvPr id="352" name="Google Shape;352;p11"/>
          <p:cNvSpPr txBox="1"/>
          <p:nvPr/>
        </p:nvSpPr>
        <p:spPr>
          <a:xfrm>
            <a:off x="8175186" y="6616141"/>
            <a:ext cx="9202168" cy="356572"/>
          </a:xfrm>
          <a:prstGeom prst="rect">
            <a:avLst/>
          </a:prstGeom>
          <a:noFill/>
          <a:ln>
            <a:noFill/>
          </a:ln>
        </p:spPr>
        <p:txBody>
          <a:bodyPr anchorCtr="0" anchor="t" bIns="0" lIns="0" spcFirstLastPara="1" rIns="0" wrap="square" tIns="0">
            <a:spAutoFit/>
          </a:bodyPr>
          <a:lstStyle/>
          <a:p>
            <a:pPr indent="0" lvl="0" marL="0" marR="0" rtl="0" algn="l">
              <a:lnSpc>
                <a:spcPct val="171055"/>
              </a:lnSpc>
              <a:spcBef>
                <a:spcPts val="0"/>
              </a:spcBef>
              <a:spcAft>
                <a:spcPts val="0"/>
              </a:spcAft>
              <a:buNone/>
            </a:pPr>
            <a:r>
              <a:rPr lang="en-US" sz="1800">
                <a:solidFill>
                  <a:schemeClr val="dk1"/>
                </a:solidFill>
                <a:latin typeface="Arimo"/>
                <a:ea typeface="Arimo"/>
                <a:cs typeface="Arimo"/>
                <a:sym typeface="Arimo"/>
              </a:rPr>
              <a:t>Perda ini telah ditandatangani Gubernur Bali pada 28 Juli 2023.</a:t>
            </a:r>
            <a:endParaRPr sz="1800">
              <a:solidFill>
                <a:srgbClr val="000000"/>
              </a:solidFill>
              <a:latin typeface="Arimo"/>
              <a:ea typeface="Arimo"/>
              <a:cs typeface="Arimo"/>
              <a:sym typeface="Arimo"/>
            </a:endParaRPr>
          </a:p>
        </p:txBody>
      </p:sp>
      <p:sp>
        <p:nvSpPr>
          <p:cNvPr id="353" name="Google Shape;353;p11"/>
          <p:cNvSpPr/>
          <p:nvPr/>
        </p:nvSpPr>
        <p:spPr>
          <a:xfrm>
            <a:off x="17402754" y="205889"/>
            <a:ext cx="1192897" cy="2804067"/>
          </a:xfrm>
          <a:custGeom>
            <a:rect b="b" l="l" r="r" t="t"/>
            <a:pathLst>
              <a:path extrusionOk="0" h="2804067" w="1192897">
                <a:moveTo>
                  <a:pt x="0" y="0"/>
                </a:moveTo>
                <a:lnTo>
                  <a:pt x="1192897" y="0"/>
                </a:lnTo>
                <a:lnTo>
                  <a:pt x="1192897" y="2804068"/>
                </a:lnTo>
                <a:lnTo>
                  <a:pt x="0" y="2804068"/>
                </a:lnTo>
                <a:lnTo>
                  <a:pt x="0" y="0"/>
                </a:lnTo>
                <a:close/>
              </a:path>
            </a:pathLst>
          </a:custGeom>
          <a:blipFill rotWithShape="1">
            <a:blip r:embed="rId8">
              <a:alphaModFix/>
            </a:blip>
            <a:stretch>
              <a:fillRect b="0" l="0" r="0" t="0"/>
            </a:stretch>
          </a:blipFill>
          <a:ln>
            <a:noFill/>
          </a:ln>
        </p:spPr>
      </p:sp>
      <p:grpSp>
        <p:nvGrpSpPr>
          <p:cNvPr id="354" name="Google Shape;354;p11"/>
          <p:cNvGrpSpPr/>
          <p:nvPr/>
        </p:nvGrpSpPr>
        <p:grpSpPr>
          <a:xfrm>
            <a:off x="609600" y="8877300"/>
            <a:ext cx="17535912" cy="1138412"/>
            <a:chOff x="609600" y="8877300"/>
            <a:chExt cx="17535912" cy="1138412"/>
          </a:xfrm>
        </p:grpSpPr>
        <p:pic>
          <p:nvPicPr>
            <p:cNvPr id="355" name="Google Shape;355;p11"/>
            <p:cNvPicPr preferRelativeResize="0"/>
            <p:nvPr/>
          </p:nvPicPr>
          <p:blipFill rotWithShape="1">
            <a:blip r:embed="rId9">
              <a:alphaModFix/>
            </a:blip>
            <a:srcRect b="0" l="0" r="0" t="0"/>
            <a:stretch/>
          </p:blipFill>
          <p:spPr>
            <a:xfrm>
              <a:off x="16535400" y="8877300"/>
              <a:ext cx="1610112" cy="1138412"/>
            </a:xfrm>
            <a:prstGeom prst="rect">
              <a:avLst/>
            </a:prstGeom>
            <a:noFill/>
            <a:ln>
              <a:noFill/>
            </a:ln>
          </p:spPr>
        </p:pic>
        <p:cxnSp>
          <p:nvCxnSpPr>
            <p:cNvPr id="356" name="Google Shape;356;p11"/>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357" name="Google Shape;357;p11"/>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2"/>
          <p:cNvSpPr/>
          <p:nvPr/>
        </p:nvSpPr>
        <p:spPr>
          <a:xfrm>
            <a:off x="0" y="1115648"/>
            <a:ext cx="2829032" cy="3591316"/>
          </a:xfrm>
          <a:custGeom>
            <a:rect b="b" l="l" r="r" t="t"/>
            <a:pathLst>
              <a:path extrusionOk="0" h="3591316" w="2829032">
                <a:moveTo>
                  <a:pt x="0" y="0"/>
                </a:moveTo>
                <a:lnTo>
                  <a:pt x="2829032" y="0"/>
                </a:lnTo>
                <a:lnTo>
                  <a:pt x="2829032" y="3591316"/>
                </a:lnTo>
                <a:lnTo>
                  <a:pt x="0" y="3591316"/>
                </a:lnTo>
                <a:lnTo>
                  <a:pt x="0" y="0"/>
                </a:lnTo>
                <a:close/>
              </a:path>
            </a:pathLst>
          </a:custGeom>
          <a:blipFill rotWithShape="1">
            <a:blip r:embed="rId3">
              <a:alphaModFix/>
            </a:blip>
            <a:stretch>
              <a:fillRect b="0" l="-220228" r="-4616" t="-20957"/>
            </a:stretch>
          </a:blipFill>
          <a:ln>
            <a:noFill/>
          </a:ln>
        </p:spPr>
      </p:sp>
      <p:sp>
        <p:nvSpPr>
          <p:cNvPr id="364" name="Google Shape;364;p12"/>
          <p:cNvSpPr/>
          <p:nvPr/>
        </p:nvSpPr>
        <p:spPr>
          <a:xfrm>
            <a:off x="1414516" y="1129242"/>
            <a:ext cx="7569396" cy="3577722"/>
          </a:xfrm>
          <a:custGeom>
            <a:rect b="b" l="l" r="r" t="t"/>
            <a:pathLst>
              <a:path extrusionOk="0" h="3577722" w="7569396">
                <a:moveTo>
                  <a:pt x="0" y="0"/>
                </a:moveTo>
                <a:lnTo>
                  <a:pt x="7569395" y="0"/>
                </a:lnTo>
                <a:lnTo>
                  <a:pt x="7569395" y="3577722"/>
                </a:lnTo>
                <a:lnTo>
                  <a:pt x="0" y="3577722"/>
                </a:lnTo>
                <a:lnTo>
                  <a:pt x="0" y="0"/>
                </a:lnTo>
                <a:close/>
              </a:path>
            </a:pathLst>
          </a:custGeom>
          <a:blipFill rotWithShape="1">
            <a:blip r:embed="rId3">
              <a:alphaModFix/>
            </a:blip>
            <a:stretch>
              <a:fillRect b="0" l="0" r="-997" t="-997"/>
            </a:stretch>
          </a:blipFill>
          <a:ln>
            <a:noFill/>
          </a:ln>
        </p:spPr>
      </p:sp>
      <p:sp>
        <p:nvSpPr>
          <p:cNvPr id="365" name="Google Shape;365;p12"/>
          <p:cNvSpPr/>
          <p:nvPr/>
        </p:nvSpPr>
        <p:spPr>
          <a:xfrm>
            <a:off x="8983911" y="1115648"/>
            <a:ext cx="2829032" cy="3591316"/>
          </a:xfrm>
          <a:custGeom>
            <a:rect b="b" l="l" r="r" t="t"/>
            <a:pathLst>
              <a:path extrusionOk="0" h="3591316" w="2829032">
                <a:moveTo>
                  <a:pt x="0" y="0"/>
                </a:moveTo>
                <a:lnTo>
                  <a:pt x="2829032" y="0"/>
                </a:lnTo>
                <a:lnTo>
                  <a:pt x="2829032" y="3591316"/>
                </a:lnTo>
                <a:lnTo>
                  <a:pt x="0" y="3591316"/>
                </a:lnTo>
                <a:lnTo>
                  <a:pt x="0" y="0"/>
                </a:lnTo>
                <a:close/>
              </a:path>
            </a:pathLst>
          </a:custGeom>
          <a:blipFill rotWithShape="1">
            <a:blip r:embed="rId3">
              <a:alphaModFix/>
            </a:blip>
            <a:stretch>
              <a:fillRect b="0" l="-220228" r="-4616" t="-20957"/>
            </a:stretch>
          </a:blipFill>
          <a:ln>
            <a:noFill/>
          </a:ln>
        </p:spPr>
      </p:sp>
      <p:sp>
        <p:nvSpPr>
          <p:cNvPr id="366" name="Google Shape;366;p12"/>
          <p:cNvSpPr/>
          <p:nvPr/>
        </p:nvSpPr>
        <p:spPr>
          <a:xfrm>
            <a:off x="11725845" y="1115648"/>
            <a:ext cx="2829032" cy="3591316"/>
          </a:xfrm>
          <a:custGeom>
            <a:rect b="b" l="l" r="r" t="t"/>
            <a:pathLst>
              <a:path extrusionOk="0" h="3591316" w="2829032">
                <a:moveTo>
                  <a:pt x="0" y="0"/>
                </a:moveTo>
                <a:lnTo>
                  <a:pt x="2829032" y="0"/>
                </a:lnTo>
                <a:lnTo>
                  <a:pt x="2829032" y="3591316"/>
                </a:lnTo>
                <a:lnTo>
                  <a:pt x="0" y="3591316"/>
                </a:lnTo>
                <a:lnTo>
                  <a:pt x="0" y="0"/>
                </a:lnTo>
                <a:close/>
              </a:path>
            </a:pathLst>
          </a:custGeom>
          <a:blipFill rotWithShape="1">
            <a:blip r:embed="rId3">
              <a:alphaModFix/>
            </a:blip>
            <a:stretch>
              <a:fillRect b="0" l="-220228" r="-4616" t="-20957"/>
            </a:stretch>
          </a:blipFill>
          <a:ln>
            <a:noFill/>
          </a:ln>
        </p:spPr>
      </p:sp>
      <p:sp>
        <p:nvSpPr>
          <p:cNvPr id="367" name="Google Shape;367;p12"/>
          <p:cNvSpPr/>
          <p:nvPr/>
        </p:nvSpPr>
        <p:spPr>
          <a:xfrm>
            <a:off x="14554877" y="1115648"/>
            <a:ext cx="3733123" cy="3591316"/>
          </a:xfrm>
          <a:custGeom>
            <a:rect b="b" l="l" r="r" t="t"/>
            <a:pathLst>
              <a:path extrusionOk="0" h="3591316" w="3733123">
                <a:moveTo>
                  <a:pt x="0" y="0"/>
                </a:moveTo>
                <a:lnTo>
                  <a:pt x="3733123" y="0"/>
                </a:lnTo>
                <a:lnTo>
                  <a:pt x="3733123" y="3591316"/>
                </a:lnTo>
                <a:lnTo>
                  <a:pt x="0" y="3591316"/>
                </a:lnTo>
                <a:lnTo>
                  <a:pt x="0" y="0"/>
                </a:lnTo>
                <a:close/>
              </a:path>
            </a:pathLst>
          </a:custGeom>
          <a:blipFill rotWithShape="1">
            <a:blip r:embed="rId3">
              <a:alphaModFix/>
            </a:blip>
            <a:stretch>
              <a:fillRect b="-13061" l="-210510" r="0" t="-39495"/>
            </a:stretch>
          </a:blipFill>
          <a:ln>
            <a:noFill/>
          </a:ln>
        </p:spPr>
      </p:sp>
      <p:grpSp>
        <p:nvGrpSpPr>
          <p:cNvPr id="368" name="Google Shape;368;p12"/>
          <p:cNvGrpSpPr/>
          <p:nvPr/>
        </p:nvGrpSpPr>
        <p:grpSpPr>
          <a:xfrm>
            <a:off x="6281980" y="2062546"/>
            <a:ext cx="12006020" cy="3266925"/>
            <a:chOff x="0" y="-47625"/>
            <a:chExt cx="3162079" cy="860425"/>
          </a:xfrm>
        </p:grpSpPr>
        <p:sp>
          <p:nvSpPr>
            <p:cNvPr id="369" name="Google Shape;369;p12"/>
            <p:cNvSpPr/>
            <p:nvPr/>
          </p:nvSpPr>
          <p:spPr>
            <a:xfrm>
              <a:off x="0" y="0"/>
              <a:ext cx="3162079" cy="355414"/>
            </a:xfrm>
            <a:custGeom>
              <a:rect b="b" l="l" r="r" t="t"/>
              <a:pathLst>
                <a:path extrusionOk="0" h="355414" w="3162079">
                  <a:moveTo>
                    <a:pt x="0" y="0"/>
                  </a:moveTo>
                  <a:lnTo>
                    <a:pt x="3162079" y="0"/>
                  </a:lnTo>
                  <a:lnTo>
                    <a:pt x="3162079" y="355414"/>
                  </a:lnTo>
                  <a:lnTo>
                    <a:pt x="0" y="355414"/>
                  </a:lnTo>
                  <a:lnTo>
                    <a:pt x="0" y="0"/>
                  </a:lnTo>
                </a:path>
              </a:pathLst>
            </a:custGeom>
            <a:solidFill>
              <a:srgbClr val="E8E6E6">
                <a:alpha val="40000"/>
              </a:srgbClr>
            </a:solidFill>
            <a:ln>
              <a:noFill/>
            </a:ln>
          </p:spPr>
        </p:sp>
        <p:sp>
          <p:nvSpPr>
            <p:cNvPr id="370" name="Google Shape;370;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1" name="Google Shape;371;p12"/>
          <p:cNvSpPr txBox="1"/>
          <p:nvPr/>
        </p:nvSpPr>
        <p:spPr>
          <a:xfrm>
            <a:off x="6461071" y="2381081"/>
            <a:ext cx="11826929" cy="894476"/>
          </a:xfrm>
          <a:prstGeom prst="rect">
            <a:avLst/>
          </a:prstGeom>
          <a:noFill/>
          <a:ln>
            <a:noFill/>
          </a:ln>
        </p:spPr>
        <p:txBody>
          <a:bodyPr anchorCtr="0" anchor="t" bIns="0" lIns="0" spcFirstLastPara="1" rIns="0" wrap="square" tIns="0">
            <a:spAutoFit/>
          </a:bodyPr>
          <a:lstStyle/>
          <a:p>
            <a:pPr indent="0" lvl="0" marL="0" marR="0" rtl="0" algn="just">
              <a:lnSpc>
                <a:spcPct val="128316"/>
              </a:lnSpc>
              <a:spcBef>
                <a:spcPts val="0"/>
              </a:spcBef>
              <a:spcAft>
                <a:spcPts val="0"/>
              </a:spcAft>
              <a:buNone/>
            </a:pPr>
            <a:r>
              <a:rPr b="1" lang="en-US" sz="6000">
                <a:solidFill>
                  <a:schemeClr val="dk1"/>
                </a:solidFill>
                <a:latin typeface="Barlow"/>
                <a:ea typeface="Barlow"/>
                <a:cs typeface="Barlow"/>
                <a:sym typeface="Barlow"/>
              </a:rPr>
              <a:t>KEARIFAN LOKAL PADA EE</a:t>
            </a:r>
            <a:endParaRPr b="1" sz="5499">
              <a:solidFill>
                <a:srgbClr val="000000"/>
              </a:solidFill>
              <a:latin typeface="Barlow"/>
              <a:ea typeface="Barlow"/>
              <a:cs typeface="Barlow"/>
              <a:sym typeface="Barlow"/>
            </a:endParaRPr>
          </a:p>
        </p:txBody>
      </p:sp>
      <p:sp>
        <p:nvSpPr>
          <p:cNvPr id="372" name="Google Shape;372;p12"/>
          <p:cNvSpPr txBox="1"/>
          <p:nvPr/>
        </p:nvSpPr>
        <p:spPr>
          <a:xfrm>
            <a:off x="1628006" y="5234889"/>
            <a:ext cx="13762128"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chemeClr val="dk1"/>
                </a:solidFill>
                <a:latin typeface="Arimo"/>
                <a:ea typeface="Arimo"/>
                <a:cs typeface="Arimo"/>
                <a:sym typeface="Arimo"/>
              </a:rPr>
              <a:t>Sudah diketahui secara luas bahwa daging anjing menimbulkan masalah kesehatan, seperti penularan penyakit zoonosis serta masalah kebersihan dan sanitasi.</a:t>
            </a:r>
            <a:endParaRPr sz="2400">
              <a:solidFill>
                <a:srgbClr val="000000"/>
              </a:solidFill>
              <a:latin typeface="Arimo"/>
              <a:ea typeface="Arimo"/>
              <a:cs typeface="Arimo"/>
              <a:sym typeface="Arimo"/>
            </a:endParaRPr>
          </a:p>
        </p:txBody>
      </p:sp>
      <p:sp>
        <p:nvSpPr>
          <p:cNvPr id="373" name="Google Shape;373;p12"/>
          <p:cNvSpPr txBox="1"/>
          <p:nvPr/>
        </p:nvSpPr>
        <p:spPr>
          <a:xfrm>
            <a:off x="1628006" y="6276369"/>
            <a:ext cx="13565193"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chemeClr val="dk1"/>
                </a:solidFill>
                <a:latin typeface="Arimo"/>
                <a:ea typeface="Arimo"/>
                <a:cs typeface="Arimo"/>
                <a:sym typeface="Arimo"/>
              </a:rPr>
              <a:t>Lebih jauh lagi, di Bali yang mayoritas penduduknya beragama Hindu, isu budaya dan agama yang melarang konsumsi daging anjing juga digunakan untuk memperkuat EE di mata masyarakat dan pedagang daging anjing.</a:t>
            </a:r>
            <a:endParaRPr sz="2400">
              <a:solidFill>
                <a:srgbClr val="000000"/>
              </a:solidFill>
              <a:latin typeface="Arimo"/>
              <a:ea typeface="Arimo"/>
              <a:cs typeface="Arimo"/>
              <a:sym typeface="Arimo"/>
            </a:endParaRPr>
          </a:p>
        </p:txBody>
      </p:sp>
      <p:sp>
        <p:nvSpPr>
          <p:cNvPr id="374" name="Google Shape;374;p12"/>
          <p:cNvSpPr txBox="1"/>
          <p:nvPr/>
        </p:nvSpPr>
        <p:spPr>
          <a:xfrm>
            <a:off x="1628006" y="7687181"/>
            <a:ext cx="13418663"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chemeClr val="dk1"/>
                </a:solidFill>
                <a:latin typeface="Arimo"/>
                <a:ea typeface="Arimo"/>
                <a:cs typeface="Arimo"/>
                <a:sym typeface="Arimo"/>
              </a:rPr>
              <a:t>Potensi pelanggaran yang dilakukan dalam PDA seperti pencurian, peracunan, dan pembunuhan tidak manusiawi, juga dapat dihukum berdasarkan hukum Indonesia</a:t>
            </a:r>
            <a:endParaRPr sz="2400">
              <a:solidFill>
                <a:srgbClr val="000000"/>
              </a:solidFill>
              <a:latin typeface="Arimo"/>
              <a:ea typeface="Arimo"/>
              <a:cs typeface="Arimo"/>
              <a:sym typeface="Arimo"/>
            </a:endParaRPr>
          </a:p>
        </p:txBody>
      </p:sp>
      <p:sp>
        <p:nvSpPr>
          <p:cNvPr id="375" name="Google Shape;375;p12"/>
          <p:cNvSpPr/>
          <p:nvPr/>
        </p:nvSpPr>
        <p:spPr>
          <a:xfrm>
            <a:off x="0" y="3741466"/>
            <a:ext cx="1192897" cy="2804067"/>
          </a:xfrm>
          <a:custGeom>
            <a:rect b="b" l="l" r="r" t="t"/>
            <a:pathLst>
              <a:path extrusionOk="0" h="2804067" w="1192897">
                <a:moveTo>
                  <a:pt x="0" y="0"/>
                </a:moveTo>
                <a:lnTo>
                  <a:pt x="1192897" y="0"/>
                </a:lnTo>
                <a:lnTo>
                  <a:pt x="1192897" y="2804068"/>
                </a:lnTo>
                <a:lnTo>
                  <a:pt x="0" y="2804068"/>
                </a:lnTo>
                <a:lnTo>
                  <a:pt x="0" y="0"/>
                </a:lnTo>
                <a:close/>
              </a:path>
            </a:pathLst>
          </a:custGeom>
          <a:blipFill rotWithShape="1">
            <a:blip r:embed="rId4">
              <a:alphaModFix/>
            </a:blip>
            <a:stretch>
              <a:fillRect b="0" l="0" r="0" t="0"/>
            </a:stretch>
          </a:blipFill>
          <a:ln>
            <a:noFill/>
          </a:ln>
        </p:spPr>
      </p:sp>
      <p:sp>
        <p:nvSpPr>
          <p:cNvPr id="376" name="Google Shape;376;p12"/>
          <p:cNvSpPr/>
          <p:nvPr/>
        </p:nvSpPr>
        <p:spPr>
          <a:xfrm>
            <a:off x="16090855" y="1803943"/>
            <a:ext cx="2197145" cy="878858"/>
          </a:xfrm>
          <a:custGeom>
            <a:rect b="b" l="l" r="r" t="t"/>
            <a:pathLst>
              <a:path extrusionOk="0" h="878858" w="2197145">
                <a:moveTo>
                  <a:pt x="0" y="0"/>
                </a:moveTo>
                <a:lnTo>
                  <a:pt x="2197145" y="0"/>
                </a:lnTo>
                <a:lnTo>
                  <a:pt x="2197145" y="878858"/>
                </a:lnTo>
                <a:lnTo>
                  <a:pt x="0" y="878858"/>
                </a:lnTo>
                <a:lnTo>
                  <a:pt x="0" y="0"/>
                </a:lnTo>
                <a:close/>
              </a:path>
            </a:pathLst>
          </a:custGeom>
          <a:blipFill rotWithShape="1">
            <a:blip r:embed="rId5">
              <a:alphaModFix/>
            </a:blip>
            <a:stretch>
              <a:fillRect b="0" l="0" r="0" t="0"/>
            </a:stretch>
          </a:blipFill>
          <a:ln>
            <a:noFill/>
          </a:ln>
        </p:spPr>
      </p:sp>
      <p:grpSp>
        <p:nvGrpSpPr>
          <p:cNvPr id="377" name="Google Shape;377;p12"/>
          <p:cNvGrpSpPr/>
          <p:nvPr/>
        </p:nvGrpSpPr>
        <p:grpSpPr>
          <a:xfrm>
            <a:off x="609600" y="8877300"/>
            <a:ext cx="17535912" cy="1138412"/>
            <a:chOff x="609600" y="8877300"/>
            <a:chExt cx="17535912" cy="1138412"/>
          </a:xfrm>
        </p:grpSpPr>
        <p:pic>
          <p:nvPicPr>
            <p:cNvPr id="378" name="Google Shape;378;p12"/>
            <p:cNvPicPr preferRelativeResize="0"/>
            <p:nvPr/>
          </p:nvPicPr>
          <p:blipFill rotWithShape="1">
            <a:blip r:embed="rId6">
              <a:alphaModFix/>
            </a:blip>
            <a:srcRect b="0" l="0" r="0" t="0"/>
            <a:stretch/>
          </p:blipFill>
          <p:spPr>
            <a:xfrm>
              <a:off x="16535400" y="8877300"/>
              <a:ext cx="1610112" cy="1138412"/>
            </a:xfrm>
            <a:prstGeom prst="rect">
              <a:avLst/>
            </a:prstGeom>
            <a:noFill/>
            <a:ln>
              <a:noFill/>
            </a:ln>
          </p:spPr>
        </p:pic>
        <p:cxnSp>
          <p:nvCxnSpPr>
            <p:cNvPr id="379" name="Google Shape;379;p12"/>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380" name="Google Shape;380;p12"/>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3"/>
          <p:cNvSpPr/>
          <p:nvPr/>
        </p:nvSpPr>
        <p:spPr>
          <a:xfrm>
            <a:off x="0" y="428625"/>
            <a:ext cx="4579864" cy="7483611"/>
          </a:xfrm>
          <a:custGeom>
            <a:rect b="b" l="l" r="r" t="t"/>
            <a:pathLst>
              <a:path extrusionOk="0" h="7483611" w="4579864">
                <a:moveTo>
                  <a:pt x="0" y="0"/>
                </a:moveTo>
                <a:lnTo>
                  <a:pt x="4579864" y="0"/>
                </a:lnTo>
                <a:lnTo>
                  <a:pt x="4579864" y="7483611"/>
                </a:lnTo>
                <a:lnTo>
                  <a:pt x="0" y="7483611"/>
                </a:lnTo>
                <a:lnTo>
                  <a:pt x="0" y="0"/>
                </a:lnTo>
                <a:close/>
              </a:path>
            </a:pathLst>
          </a:custGeom>
          <a:blipFill rotWithShape="1">
            <a:blip r:embed="rId3">
              <a:alphaModFix/>
            </a:blip>
            <a:stretch>
              <a:fillRect b="0" l="-79100" r="-38759" t="0"/>
            </a:stretch>
          </a:blipFill>
          <a:ln>
            <a:noFill/>
          </a:ln>
        </p:spPr>
      </p:sp>
      <p:sp>
        <p:nvSpPr>
          <p:cNvPr id="387" name="Google Shape;387;p13"/>
          <p:cNvSpPr/>
          <p:nvPr/>
        </p:nvSpPr>
        <p:spPr>
          <a:xfrm>
            <a:off x="0" y="7573004"/>
            <a:ext cx="2197145" cy="878858"/>
          </a:xfrm>
          <a:custGeom>
            <a:rect b="b" l="l" r="r" t="t"/>
            <a:pathLst>
              <a:path extrusionOk="0" h="878858" w="2197145">
                <a:moveTo>
                  <a:pt x="0" y="0"/>
                </a:moveTo>
                <a:lnTo>
                  <a:pt x="2197145" y="0"/>
                </a:lnTo>
                <a:lnTo>
                  <a:pt x="2197145" y="878858"/>
                </a:lnTo>
                <a:lnTo>
                  <a:pt x="0" y="878858"/>
                </a:lnTo>
                <a:lnTo>
                  <a:pt x="0" y="0"/>
                </a:lnTo>
                <a:close/>
              </a:path>
            </a:pathLst>
          </a:custGeom>
          <a:blipFill rotWithShape="1">
            <a:blip r:embed="rId4">
              <a:alphaModFix/>
            </a:blip>
            <a:stretch>
              <a:fillRect b="0" l="0" r="0" t="0"/>
            </a:stretch>
          </a:blipFill>
          <a:ln>
            <a:noFill/>
          </a:ln>
        </p:spPr>
      </p:sp>
      <p:sp>
        <p:nvSpPr>
          <p:cNvPr id="388" name="Google Shape;388;p13"/>
          <p:cNvSpPr/>
          <p:nvPr/>
        </p:nvSpPr>
        <p:spPr>
          <a:xfrm>
            <a:off x="10440768" y="4261174"/>
            <a:ext cx="7315200" cy="172905"/>
          </a:xfrm>
          <a:custGeom>
            <a:rect b="b" l="l" r="r" t="t"/>
            <a:pathLst>
              <a:path extrusionOk="0" h="172905" w="7315200">
                <a:moveTo>
                  <a:pt x="0" y="0"/>
                </a:moveTo>
                <a:lnTo>
                  <a:pt x="7315200" y="0"/>
                </a:lnTo>
                <a:lnTo>
                  <a:pt x="7315200" y="172905"/>
                </a:lnTo>
                <a:lnTo>
                  <a:pt x="0" y="172905"/>
                </a:lnTo>
                <a:lnTo>
                  <a:pt x="0" y="0"/>
                </a:lnTo>
                <a:close/>
              </a:path>
            </a:pathLst>
          </a:custGeom>
          <a:blipFill rotWithShape="1">
            <a:blip r:embed="rId5">
              <a:alphaModFix/>
            </a:blip>
            <a:stretch>
              <a:fillRect b="0" l="0" r="0" t="0"/>
            </a:stretch>
          </a:blipFill>
          <a:ln>
            <a:noFill/>
          </a:ln>
        </p:spPr>
      </p:sp>
      <p:sp>
        <p:nvSpPr>
          <p:cNvPr id="389" name="Google Shape;389;p13"/>
          <p:cNvSpPr txBox="1"/>
          <p:nvPr/>
        </p:nvSpPr>
        <p:spPr>
          <a:xfrm>
            <a:off x="4967416" y="1310082"/>
            <a:ext cx="12569911" cy="1399101"/>
          </a:xfrm>
          <a:prstGeom prst="rect">
            <a:avLst/>
          </a:prstGeom>
          <a:noFill/>
          <a:ln>
            <a:noFill/>
          </a:ln>
        </p:spPr>
        <p:txBody>
          <a:bodyPr anchorCtr="0" anchor="t" bIns="0" lIns="0" spcFirstLastPara="1" rIns="0" wrap="square" tIns="0">
            <a:spAutoFit/>
          </a:bodyPr>
          <a:lstStyle/>
          <a:p>
            <a:pPr indent="0" lvl="0" marL="0" marR="0" rtl="0" algn="l">
              <a:lnSpc>
                <a:spcPct val="155555"/>
              </a:lnSpc>
              <a:spcBef>
                <a:spcPts val="0"/>
              </a:spcBef>
              <a:spcAft>
                <a:spcPts val="0"/>
              </a:spcAft>
              <a:buNone/>
            </a:pPr>
            <a:r>
              <a:rPr lang="en-US" sz="1800">
                <a:solidFill>
                  <a:schemeClr val="dk1"/>
                </a:solidFill>
                <a:latin typeface="Arimo"/>
                <a:ea typeface="Arimo"/>
                <a:cs typeface="Arimo"/>
                <a:sym typeface="Arimo"/>
              </a:rPr>
              <a:t>Anjing merupakan hewan yang disegani karena kesetiaannya. Umat ​​​​Hindu Bali percaya bahwa anjing memainkan peran penting dalam cara hidup mereka. Kisah Yudhistira dan anjingnya dalam epos Hindu Mahabharata melambangkan hubungan sakral ini ketika Yudhistira menolak masuk surga tanpa anjing setianya. Kisah sakral ini masih sering diceritakan dan dijadikan bukti adanya hubungan istimewa antara masyarakat Bali dengan anjingnya.</a:t>
            </a:r>
            <a:endParaRPr sz="1800">
              <a:solidFill>
                <a:srgbClr val="000000"/>
              </a:solidFill>
              <a:latin typeface="Arimo"/>
              <a:ea typeface="Arimo"/>
              <a:cs typeface="Arimo"/>
              <a:sym typeface="Arimo"/>
            </a:endParaRPr>
          </a:p>
        </p:txBody>
      </p:sp>
      <p:sp>
        <p:nvSpPr>
          <p:cNvPr id="390" name="Google Shape;390;p13"/>
          <p:cNvSpPr txBox="1"/>
          <p:nvPr/>
        </p:nvSpPr>
        <p:spPr>
          <a:xfrm>
            <a:off x="304800" y="8570170"/>
            <a:ext cx="11826929" cy="894476"/>
          </a:xfrm>
          <a:prstGeom prst="rect">
            <a:avLst/>
          </a:prstGeom>
          <a:noFill/>
          <a:ln>
            <a:noFill/>
          </a:ln>
        </p:spPr>
        <p:txBody>
          <a:bodyPr anchorCtr="0" anchor="t" bIns="0" lIns="0" spcFirstLastPara="1" rIns="0" wrap="square" tIns="0">
            <a:spAutoFit/>
          </a:bodyPr>
          <a:lstStyle/>
          <a:p>
            <a:pPr indent="0" lvl="0" marL="0" marR="0" rtl="0" algn="just">
              <a:lnSpc>
                <a:spcPct val="128316"/>
              </a:lnSpc>
              <a:spcBef>
                <a:spcPts val="0"/>
              </a:spcBef>
              <a:spcAft>
                <a:spcPts val="0"/>
              </a:spcAft>
              <a:buNone/>
            </a:pPr>
            <a:r>
              <a:rPr b="1" lang="en-US" sz="6000">
                <a:solidFill>
                  <a:schemeClr val="dk1"/>
                </a:solidFill>
                <a:latin typeface="Barlow"/>
                <a:ea typeface="Barlow"/>
                <a:cs typeface="Barlow"/>
                <a:sym typeface="Barlow"/>
              </a:rPr>
              <a:t>KEARIFAN LOKAL PADA EE</a:t>
            </a:r>
            <a:endParaRPr b="1" sz="5499">
              <a:solidFill>
                <a:srgbClr val="000000"/>
              </a:solidFill>
              <a:latin typeface="Barlow"/>
              <a:ea typeface="Barlow"/>
              <a:cs typeface="Barlow"/>
              <a:sym typeface="Barlow"/>
            </a:endParaRPr>
          </a:p>
        </p:txBody>
      </p:sp>
      <p:sp>
        <p:nvSpPr>
          <p:cNvPr id="391" name="Google Shape;391;p13"/>
          <p:cNvSpPr txBox="1"/>
          <p:nvPr/>
        </p:nvSpPr>
        <p:spPr>
          <a:xfrm>
            <a:off x="4938386" y="530098"/>
            <a:ext cx="7634613" cy="563616"/>
          </a:xfrm>
          <a:prstGeom prst="rect">
            <a:avLst/>
          </a:prstGeom>
          <a:noFill/>
          <a:ln>
            <a:noFill/>
          </a:ln>
        </p:spPr>
        <p:txBody>
          <a:bodyPr anchorCtr="0" anchor="t" bIns="0" lIns="0" spcFirstLastPara="1" rIns="0" wrap="square" tIns="0">
            <a:spAutoFit/>
          </a:bodyPr>
          <a:lstStyle/>
          <a:p>
            <a:pPr indent="0" lvl="0" marL="0" marR="0" rtl="0" algn="l">
              <a:lnSpc>
                <a:spcPct val="153093"/>
              </a:lnSpc>
              <a:spcBef>
                <a:spcPts val="0"/>
              </a:spcBef>
              <a:spcAft>
                <a:spcPts val="0"/>
              </a:spcAft>
              <a:buNone/>
            </a:pPr>
            <a:r>
              <a:rPr b="1" lang="en-US" sz="3200">
                <a:solidFill>
                  <a:schemeClr val="dk1"/>
                </a:solidFill>
                <a:latin typeface="Barlow"/>
                <a:ea typeface="Barlow"/>
                <a:cs typeface="Barlow"/>
                <a:sym typeface="Barlow"/>
              </a:rPr>
              <a:t>ANJING DALAM MITOLOGI HINDU</a:t>
            </a:r>
            <a:endParaRPr b="1" sz="3200">
              <a:solidFill>
                <a:srgbClr val="000000"/>
              </a:solidFill>
              <a:latin typeface="Barlow"/>
              <a:ea typeface="Barlow"/>
              <a:cs typeface="Barlow"/>
              <a:sym typeface="Barlow"/>
            </a:endParaRPr>
          </a:p>
        </p:txBody>
      </p:sp>
      <p:sp>
        <p:nvSpPr>
          <p:cNvPr id="392" name="Google Shape;392;p13"/>
          <p:cNvSpPr txBox="1"/>
          <p:nvPr/>
        </p:nvSpPr>
        <p:spPr>
          <a:xfrm>
            <a:off x="11252371" y="4556681"/>
            <a:ext cx="6630352" cy="574132"/>
          </a:xfrm>
          <a:prstGeom prst="rect">
            <a:avLst/>
          </a:prstGeom>
          <a:noFill/>
          <a:ln>
            <a:noFill/>
          </a:ln>
        </p:spPr>
        <p:txBody>
          <a:bodyPr anchorCtr="0" anchor="t" bIns="0" lIns="0" spcFirstLastPara="1" rIns="0" wrap="square" tIns="0">
            <a:spAutoFit/>
          </a:bodyPr>
          <a:lstStyle/>
          <a:p>
            <a:pPr indent="0" lvl="0" marL="0" marR="0" rtl="0" algn="ctr">
              <a:lnSpc>
                <a:spcPct val="153093"/>
              </a:lnSpc>
              <a:spcBef>
                <a:spcPts val="0"/>
              </a:spcBef>
              <a:spcAft>
                <a:spcPts val="0"/>
              </a:spcAft>
              <a:buNone/>
            </a:pPr>
            <a:r>
              <a:rPr b="1" lang="en-US" sz="3200">
                <a:solidFill>
                  <a:schemeClr val="dk1"/>
                </a:solidFill>
                <a:latin typeface="Calibri"/>
                <a:ea typeface="Calibri"/>
                <a:cs typeface="Calibri"/>
                <a:sym typeface="Calibri"/>
              </a:rPr>
              <a:t>DALAM LONTAR DHARMA CARUBAN</a:t>
            </a:r>
            <a:endParaRPr b="1" sz="3200">
              <a:solidFill>
                <a:srgbClr val="000000"/>
              </a:solidFill>
              <a:latin typeface="Barlow SemiBold"/>
              <a:ea typeface="Barlow SemiBold"/>
              <a:cs typeface="Barlow SemiBold"/>
              <a:sym typeface="Barlow SemiBold"/>
            </a:endParaRPr>
          </a:p>
        </p:txBody>
      </p:sp>
      <p:sp>
        <p:nvSpPr>
          <p:cNvPr id="393" name="Google Shape;393;p13"/>
          <p:cNvSpPr txBox="1"/>
          <p:nvPr/>
        </p:nvSpPr>
        <p:spPr>
          <a:xfrm>
            <a:off x="4967416" y="2892040"/>
            <a:ext cx="12569911"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chemeClr val="dk1"/>
                </a:solidFill>
                <a:latin typeface="Arimo"/>
                <a:ea typeface="Arimo"/>
                <a:cs typeface="Arimo"/>
                <a:sym typeface="Arimo"/>
              </a:rPr>
              <a:t>Di Desa Kapal, Kabupaten Badung, terdapat patung anjing suci yang melambangkan apresiasi mendalam umat Hindu Bali terhadap anjingnya sebagai penjaga dan pembawa perdamaian.</a:t>
            </a:r>
            <a:endParaRPr sz="2000">
              <a:solidFill>
                <a:srgbClr val="000000"/>
              </a:solidFill>
              <a:latin typeface="Arimo"/>
              <a:ea typeface="Arimo"/>
              <a:cs typeface="Arimo"/>
              <a:sym typeface="Arimo"/>
            </a:endParaRPr>
          </a:p>
        </p:txBody>
      </p:sp>
      <p:sp>
        <p:nvSpPr>
          <p:cNvPr id="394" name="Google Shape;394;p13"/>
          <p:cNvSpPr txBox="1"/>
          <p:nvPr/>
        </p:nvSpPr>
        <p:spPr>
          <a:xfrm>
            <a:off x="5753696" y="5390752"/>
            <a:ext cx="12002272" cy="1231106"/>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US" sz="2000">
                <a:solidFill>
                  <a:schemeClr val="dk1"/>
                </a:solidFill>
                <a:latin typeface="Arimo"/>
                <a:ea typeface="Arimo"/>
                <a:cs typeface="Arimo"/>
                <a:sym typeface="Arimo"/>
              </a:rPr>
              <a:t>Dharma Caruban adalah sesana sila Kramaning (atau pedoman) untuk umat Hindu dalam melakukan persembahan upacara, termasuk persyaratan bahan yang dapat digunakan (daging hewani), rempah -rempah, cara memprosesnya, penangkal racun, serta arti dari mereka . Dharma Caruban tidak menyebutkan bahwa daging anjing dapat dikonsumsi.</a:t>
            </a:r>
            <a:r>
              <a:rPr lang="en-US" sz="2000">
                <a:solidFill>
                  <a:srgbClr val="000000"/>
                </a:solidFill>
                <a:latin typeface="Arimo"/>
                <a:ea typeface="Arimo"/>
                <a:cs typeface="Arimo"/>
                <a:sym typeface="Arimo"/>
              </a:rPr>
              <a:t> </a:t>
            </a:r>
            <a:endParaRPr/>
          </a:p>
        </p:txBody>
      </p:sp>
      <p:grpSp>
        <p:nvGrpSpPr>
          <p:cNvPr id="395" name="Google Shape;395;p13"/>
          <p:cNvGrpSpPr/>
          <p:nvPr/>
        </p:nvGrpSpPr>
        <p:grpSpPr>
          <a:xfrm>
            <a:off x="609600" y="8877300"/>
            <a:ext cx="17535912" cy="1138412"/>
            <a:chOff x="609600" y="8877300"/>
            <a:chExt cx="17535912" cy="1138412"/>
          </a:xfrm>
        </p:grpSpPr>
        <p:pic>
          <p:nvPicPr>
            <p:cNvPr id="396" name="Google Shape;396;p13"/>
            <p:cNvPicPr preferRelativeResize="0"/>
            <p:nvPr/>
          </p:nvPicPr>
          <p:blipFill rotWithShape="1">
            <a:blip r:embed="rId6">
              <a:alphaModFix/>
            </a:blip>
            <a:srcRect b="0" l="0" r="0" t="0"/>
            <a:stretch/>
          </p:blipFill>
          <p:spPr>
            <a:xfrm>
              <a:off x="16535400" y="8877300"/>
              <a:ext cx="1610112" cy="1138412"/>
            </a:xfrm>
            <a:prstGeom prst="rect">
              <a:avLst/>
            </a:prstGeom>
            <a:noFill/>
            <a:ln>
              <a:noFill/>
            </a:ln>
          </p:spPr>
        </p:pic>
        <p:cxnSp>
          <p:nvCxnSpPr>
            <p:cNvPr id="397" name="Google Shape;397;p13"/>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398" name="Google Shape;398;p13"/>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4"/>
          <p:cNvSpPr/>
          <p:nvPr/>
        </p:nvSpPr>
        <p:spPr>
          <a:xfrm>
            <a:off x="46927" y="1363621"/>
            <a:ext cx="5859649" cy="2952802"/>
          </a:xfrm>
          <a:custGeom>
            <a:rect b="b" l="l" r="r" t="t"/>
            <a:pathLst>
              <a:path extrusionOk="0" h="2952802" w="5859649">
                <a:moveTo>
                  <a:pt x="0" y="0"/>
                </a:moveTo>
                <a:lnTo>
                  <a:pt x="5859649" y="0"/>
                </a:lnTo>
                <a:lnTo>
                  <a:pt x="5859649" y="2952802"/>
                </a:lnTo>
                <a:lnTo>
                  <a:pt x="0" y="2952802"/>
                </a:lnTo>
                <a:lnTo>
                  <a:pt x="0" y="0"/>
                </a:lnTo>
                <a:close/>
              </a:path>
            </a:pathLst>
          </a:custGeom>
          <a:blipFill rotWithShape="1">
            <a:blip r:embed="rId3">
              <a:alphaModFix/>
            </a:blip>
            <a:stretch>
              <a:fillRect b="-29643" l="0" r="-10432" t="-34711"/>
            </a:stretch>
          </a:blipFill>
          <a:ln>
            <a:noFill/>
          </a:ln>
        </p:spPr>
      </p:sp>
      <p:grpSp>
        <p:nvGrpSpPr>
          <p:cNvPr id="405" name="Google Shape;405;p14"/>
          <p:cNvGrpSpPr/>
          <p:nvPr/>
        </p:nvGrpSpPr>
        <p:grpSpPr>
          <a:xfrm>
            <a:off x="5906576" y="1182795"/>
            <a:ext cx="12381424" cy="3266925"/>
            <a:chOff x="0" y="-47625"/>
            <a:chExt cx="3260951" cy="860425"/>
          </a:xfrm>
        </p:grpSpPr>
        <p:sp>
          <p:nvSpPr>
            <p:cNvPr id="406" name="Google Shape;406;p14"/>
            <p:cNvSpPr/>
            <p:nvPr/>
          </p:nvSpPr>
          <p:spPr>
            <a:xfrm>
              <a:off x="0" y="0"/>
              <a:ext cx="3260951" cy="786017"/>
            </a:xfrm>
            <a:custGeom>
              <a:rect b="b" l="l" r="r" t="t"/>
              <a:pathLst>
                <a:path extrusionOk="0" h="786017" w="3260951">
                  <a:moveTo>
                    <a:pt x="0" y="0"/>
                  </a:moveTo>
                  <a:lnTo>
                    <a:pt x="3260951" y="0"/>
                  </a:lnTo>
                  <a:lnTo>
                    <a:pt x="3260951" y="786017"/>
                  </a:lnTo>
                  <a:lnTo>
                    <a:pt x="0" y="786017"/>
                  </a:lnTo>
                  <a:lnTo>
                    <a:pt x="0" y="0"/>
                  </a:lnTo>
                </a:path>
              </a:pathLst>
            </a:custGeom>
            <a:solidFill>
              <a:srgbClr val="E8E6E6"/>
            </a:solidFill>
            <a:ln>
              <a:noFill/>
            </a:ln>
          </p:spPr>
        </p:sp>
        <p:sp>
          <p:nvSpPr>
            <p:cNvPr id="407" name="Google Shape;407;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8" name="Google Shape;408;p14"/>
          <p:cNvSpPr/>
          <p:nvPr/>
        </p:nvSpPr>
        <p:spPr>
          <a:xfrm>
            <a:off x="0" y="1028700"/>
            <a:ext cx="1653220" cy="661288"/>
          </a:xfrm>
          <a:custGeom>
            <a:rect b="b" l="l" r="r" t="t"/>
            <a:pathLst>
              <a:path extrusionOk="0" h="661288" w="1653220">
                <a:moveTo>
                  <a:pt x="0" y="0"/>
                </a:moveTo>
                <a:lnTo>
                  <a:pt x="1653220" y="0"/>
                </a:lnTo>
                <a:lnTo>
                  <a:pt x="1653220" y="661288"/>
                </a:lnTo>
                <a:lnTo>
                  <a:pt x="0" y="661288"/>
                </a:lnTo>
                <a:lnTo>
                  <a:pt x="0" y="0"/>
                </a:lnTo>
                <a:close/>
              </a:path>
            </a:pathLst>
          </a:custGeom>
          <a:blipFill rotWithShape="1">
            <a:blip r:embed="rId4">
              <a:alphaModFix/>
            </a:blip>
            <a:stretch>
              <a:fillRect b="0" l="0" r="0" t="0"/>
            </a:stretch>
          </a:blipFill>
          <a:ln>
            <a:noFill/>
          </a:ln>
        </p:spPr>
      </p:sp>
      <p:sp>
        <p:nvSpPr>
          <p:cNvPr id="409" name="Google Shape;409;p14"/>
          <p:cNvSpPr/>
          <p:nvPr/>
        </p:nvSpPr>
        <p:spPr>
          <a:xfrm>
            <a:off x="6203619" y="3018963"/>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5">
              <a:alphaModFix/>
            </a:blip>
            <a:stretch>
              <a:fillRect b="0" l="0" r="0" t="0"/>
            </a:stretch>
          </a:blipFill>
          <a:ln>
            <a:noFill/>
          </a:ln>
        </p:spPr>
      </p:sp>
      <p:grpSp>
        <p:nvGrpSpPr>
          <p:cNvPr id="410" name="Google Shape;410;p14"/>
          <p:cNvGrpSpPr/>
          <p:nvPr/>
        </p:nvGrpSpPr>
        <p:grpSpPr>
          <a:xfrm>
            <a:off x="564827" y="6084267"/>
            <a:ext cx="3086102" cy="3266928"/>
            <a:chOff x="0" y="-241102"/>
            <a:chExt cx="4114802" cy="4355903"/>
          </a:xfrm>
        </p:grpSpPr>
        <p:grpSp>
          <p:nvGrpSpPr>
            <p:cNvPr id="411" name="Google Shape;411;p14"/>
            <p:cNvGrpSpPr/>
            <p:nvPr/>
          </p:nvGrpSpPr>
          <p:grpSpPr>
            <a:xfrm>
              <a:off x="0" y="-241102"/>
              <a:ext cx="4114802" cy="4355903"/>
              <a:chOff x="0" y="-47625"/>
              <a:chExt cx="812800" cy="860425"/>
            </a:xfrm>
          </p:grpSpPr>
          <p:sp>
            <p:nvSpPr>
              <p:cNvPr id="412" name="Google Shape;412;p14"/>
              <p:cNvSpPr/>
              <p:nvPr/>
            </p:nvSpPr>
            <p:spPr>
              <a:xfrm>
                <a:off x="0" y="0"/>
                <a:ext cx="447114" cy="499554"/>
              </a:xfrm>
              <a:custGeom>
                <a:rect b="b" l="l" r="r" t="t"/>
                <a:pathLst>
                  <a:path extrusionOk="0" h="499554" w="447114">
                    <a:moveTo>
                      <a:pt x="68406" y="0"/>
                    </a:moveTo>
                    <a:lnTo>
                      <a:pt x="378708" y="0"/>
                    </a:lnTo>
                    <a:cubicBezTo>
                      <a:pt x="416488" y="0"/>
                      <a:pt x="447114" y="30626"/>
                      <a:pt x="447114" y="68406"/>
                    </a:cubicBezTo>
                    <a:lnTo>
                      <a:pt x="447114" y="431148"/>
                    </a:lnTo>
                    <a:cubicBezTo>
                      <a:pt x="447114" y="468928"/>
                      <a:pt x="416488" y="499554"/>
                      <a:pt x="378708" y="499554"/>
                    </a:cubicBezTo>
                    <a:lnTo>
                      <a:pt x="68406" y="499554"/>
                    </a:lnTo>
                    <a:cubicBezTo>
                      <a:pt x="30626" y="499554"/>
                      <a:pt x="0" y="468928"/>
                      <a:pt x="0" y="431148"/>
                    </a:cubicBezTo>
                    <a:lnTo>
                      <a:pt x="0" y="68406"/>
                    </a:lnTo>
                    <a:cubicBezTo>
                      <a:pt x="0" y="30626"/>
                      <a:pt x="30626" y="0"/>
                      <a:pt x="68406" y="0"/>
                    </a:cubicBezTo>
                    <a:close/>
                  </a:path>
                </a:pathLst>
              </a:custGeom>
              <a:solidFill>
                <a:srgbClr val="FAAB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4" name="Google Shape;414;p14"/>
            <p:cNvSpPr/>
            <p:nvPr/>
          </p:nvSpPr>
          <p:spPr>
            <a:xfrm>
              <a:off x="125110" y="176229"/>
              <a:ext cx="2013295" cy="2176536"/>
            </a:xfrm>
            <a:custGeom>
              <a:rect b="b" l="l" r="r" t="t"/>
              <a:pathLst>
                <a:path extrusionOk="0" h="2176536" w="2013295">
                  <a:moveTo>
                    <a:pt x="0" y="0"/>
                  </a:moveTo>
                  <a:lnTo>
                    <a:pt x="2013296" y="0"/>
                  </a:lnTo>
                  <a:lnTo>
                    <a:pt x="2013296" y="2176535"/>
                  </a:lnTo>
                  <a:lnTo>
                    <a:pt x="0" y="2176535"/>
                  </a:lnTo>
                  <a:lnTo>
                    <a:pt x="0" y="0"/>
                  </a:lnTo>
                  <a:close/>
                </a:path>
              </a:pathLst>
            </a:custGeom>
            <a:blipFill rotWithShape="1">
              <a:blip r:embed="rId6">
                <a:alphaModFix/>
              </a:blip>
              <a:stretch>
                <a:fillRect b="0" l="0" r="0" t="0"/>
              </a:stretch>
            </a:blipFill>
            <a:ln>
              <a:noFill/>
            </a:ln>
          </p:spPr>
        </p:sp>
      </p:grpSp>
      <p:sp>
        <p:nvSpPr>
          <p:cNvPr id="415" name="Google Shape;415;p14"/>
          <p:cNvSpPr txBox="1"/>
          <p:nvPr/>
        </p:nvSpPr>
        <p:spPr>
          <a:xfrm>
            <a:off x="2579607" y="6217468"/>
            <a:ext cx="5958237" cy="1965474"/>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Sistem desa adat memungkinkan kepala desa (Bendesa) mengurus desa berdasarkan hukum adat dan agama, termasuk mengarahkan Polisi Desa (Pecalang) dan menerbitkan peraturan Desa Adat (Perarem).</a:t>
            </a:r>
            <a:endParaRPr sz="2199">
              <a:solidFill>
                <a:srgbClr val="000000"/>
              </a:solidFill>
              <a:latin typeface="Barlow"/>
              <a:ea typeface="Barlow"/>
              <a:cs typeface="Barlow"/>
              <a:sym typeface="Barlow"/>
            </a:endParaRPr>
          </a:p>
        </p:txBody>
      </p:sp>
      <p:sp>
        <p:nvSpPr>
          <p:cNvPr id="416" name="Google Shape;416;p14"/>
          <p:cNvSpPr txBox="1"/>
          <p:nvPr/>
        </p:nvSpPr>
        <p:spPr>
          <a:xfrm>
            <a:off x="11173990" y="6217468"/>
            <a:ext cx="6647051" cy="2363019"/>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Sistem Desa Administratif memungkinkan Kepala Desa (Perbekel) mengelola desa dengan menggunakan undang-undang nasional termasuk mengarahkan Polisi Desa (Bhabinkamtibmas) dan menerbitkan undang-undang desa (Perdes) yang sejalan dengan undang-undang Nasional Indonesia.</a:t>
            </a:r>
            <a:endParaRPr sz="2199">
              <a:solidFill>
                <a:srgbClr val="000000"/>
              </a:solidFill>
              <a:latin typeface="Barlow"/>
              <a:ea typeface="Barlow"/>
              <a:cs typeface="Barlow"/>
              <a:sym typeface="Barlow"/>
            </a:endParaRPr>
          </a:p>
        </p:txBody>
      </p:sp>
      <p:grpSp>
        <p:nvGrpSpPr>
          <p:cNvPr id="417" name="Google Shape;417;p14"/>
          <p:cNvGrpSpPr/>
          <p:nvPr/>
        </p:nvGrpSpPr>
        <p:grpSpPr>
          <a:xfrm>
            <a:off x="9259645" y="6084267"/>
            <a:ext cx="3086102" cy="3266928"/>
            <a:chOff x="0" y="-241102"/>
            <a:chExt cx="4114802" cy="4355903"/>
          </a:xfrm>
        </p:grpSpPr>
        <p:grpSp>
          <p:nvGrpSpPr>
            <p:cNvPr id="418" name="Google Shape;418;p14"/>
            <p:cNvGrpSpPr/>
            <p:nvPr/>
          </p:nvGrpSpPr>
          <p:grpSpPr>
            <a:xfrm>
              <a:off x="0" y="-241102"/>
              <a:ext cx="4114802" cy="4355903"/>
              <a:chOff x="0" y="-47625"/>
              <a:chExt cx="812800" cy="860425"/>
            </a:xfrm>
          </p:grpSpPr>
          <p:sp>
            <p:nvSpPr>
              <p:cNvPr id="419" name="Google Shape;419;p14"/>
              <p:cNvSpPr/>
              <p:nvPr/>
            </p:nvSpPr>
            <p:spPr>
              <a:xfrm>
                <a:off x="0" y="0"/>
                <a:ext cx="447114" cy="499554"/>
              </a:xfrm>
              <a:custGeom>
                <a:rect b="b" l="l" r="r" t="t"/>
                <a:pathLst>
                  <a:path extrusionOk="0" h="499554" w="447114">
                    <a:moveTo>
                      <a:pt x="68406" y="0"/>
                    </a:moveTo>
                    <a:lnTo>
                      <a:pt x="378708" y="0"/>
                    </a:lnTo>
                    <a:cubicBezTo>
                      <a:pt x="416488" y="0"/>
                      <a:pt x="447114" y="30626"/>
                      <a:pt x="447114" y="68406"/>
                    </a:cubicBezTo>
                    <a:lnTo>
                      <a:pt x="447114" y="431148"/>
                    </a:lnTo>
                    <a:cubicBezTo>
                      <a:pt x="447114" y="468928"/>
                      <a:pt x="416488" y="499554"/>
                      <a:pt x="378708" y="499554"/>
                    </a:cubicBezTo>
                    <a:lnTo>
                      <a:pt x="68406" y="499554"/>
                    </a:lnTo>
                    <a:cubicBezTo>
                      <a:pt x="30626" y="499554"/>
                      <a:pt x="0" y="468928"/>
                      <a:pt x="0" y="431148"/>
                    </a:cubicBezTo>
                    <a:lnTo>
                      <a:pt x="0" y="68406"/>
                    </a:lnTo>
                    <a:cubicBezTo>
                      <a:pt x="0" y="30626"/>
                      <a:pt x="30626" y="0"/>
                      <a:pt x="68406" y="0"/>
                    </a:cubicBezTo>
                    <a:close/>
                  </a:path>
                </a:pathLst>
              </a:custGeom>
              <a:solidFill>
                <a:srgbClr val="F804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1" name="Google Shape;421;p14"/>
            <p:cNvSpPr/>
            <p:nvPr/>
          </p:nvSpPr>
          <p:spPr>
            <a:xfrm>
              <a:off x="173529" y="659614"/>
              <a:ext cx="1916459" cy="1209764"/>
            </a:xfrm>
            <a:custGeom>
              <a:rect b="b" l="l" r="r" t="t"/>
              <a:pathLst>
                <a:path extrusionOk="0" h="1209764" w="1916459">
                  <a:moveTo>
                    <a:pt x="0" y="0"/>
                  </a:moveTo>
                  <a:lnTo>
                    <a:pt x="1916458" y="0"/>
                  </a:lnTo>
                  <a:lnTo>
                    <a:pt x="1916458" y="1209765"/>
                  </a:lnTo>
                  <a:lnTo>
                    <a:pt x="0" y="1209765"/>
                  </a:lnTo>
                  <a:lnTo>
                    <a:pt x="0" y="0"/>
                  </a:lnTo>
                  <a:close/>
                </a:path>
              </a:pathLst>
            </a:custGeom>
            <a:blipFill rotWithShape="1">
              <a:blip r:embed="rId7">
                <a:alphaModFix/>
              </a:blip>
              <a:stretch>
                <a:fillRect b="0" l="0" r="0" t="0"/>
              </a:stretch>
            </a:blipFill>
            <a:ln>
              <a:noFill/>
            </a:ln>
          </p:spPr>
        </p:sp>
      </p:grpSp>
      <p:sp>
        <p:nvSpPr>
          <p:cNvPr id="422" name="Google Shape;422;p14"/>
          <p:cNvSpPr txBox="1"/>
          <p:nvPr/>
        </p:nvSpPr>
        <p:spPr>
          <a:xfrm>
            <a:off x="6203619" y="1909673"/>
            <a:ext cx="11276310" cy="894476"/>
          </a:xfrm>
          <a:prstGeom prst="rect">
            <a:avLst/>
          </a:prstGeom>
          <a:noFill/>
          <a:ln>
            <a:noFill/>
          </a:ln>
        </p:spPr>
        <p:txBody>
          <a:bodyPr anchorCtr="0" anchor="t" bIns="0" lIns="0" spcFirstLastPara="1" rIns="0" wrap="square" tIns="0">
            <a:spAutoFit/>
          </a:bodyPr>
          <a:lstStyle/>
          <a:p>
            <a:pPr indent="0" lvl="0" marL="0" marR="0" rtl="0" algn="l">
              <a:lnSpc>
                <a:spcPct val="128316"/>
              </a:lnSpc>
              <a:spcBef>
                <a:spcPts val="0"/>
              </a:spcBef>
              <a:spcAft>
                <a:spcPts val="0"/>
              </a:spcAft>
              <a:buNone/>
            </a:pPr>
            <a:r>
              <a:rPr b="1" lang="en-US" sz="6000">
                <a:solidFill>
                  <a:srgbClr val="000000"/>
                </a:solidFill>
                <a:latin typeface="Barlow"/>
                <a:ea typeface="Barlow"/>
                <a:cs typeface="Barlow"/>
                <a:sym typeface="Barlow"/>
              </a:rPr>
              <a:t>EE</a:t>
            </a:r>
            <a:r>
              <a:rPr b="1" lang="en-US" sz="5499">
                <a:solidFill>
                  <a:srgbClr val="000000"/>
                </a:solidFill>
                <a:latin typeface="Barlow"/>
                <a:ea typeface="Barlow"/>
                <a:cs typeface="Barlow"/>
                <a:sym typeface="Barlow"/>
              </a:rPr>
              <a:t>: </a:t>
            </a:r>
            <a:r>
              <a:rPr b="1" lang="en-US" sz="6000">
                <a:solidFill>
                  <a:schemeClr val="dk1"/>
                </a:solidFill>
                <a:latin typeface="Barlow"/>
                <a:ea typeface="Barlow"/>
                <a:cs typeface="Barlow"/>
                <a:sym typeface="Barlow"/>
              </a:rPr>
              <a:t>DENGAN PEMERINTAH DESA</a:t>
            </a:r>
            <a:endParaRPr b="1" sz="5499">
              <a:solidFill>
                <a:srgbClr val="000000"/>
              </a:solidFill>
              <a:latin typeface="Barlow"/>
              <a:ea typeface="Barlow"/>
              <a:cs typeface="Barlow"/>
              <a:sym typeface="Barlow"/>
            </a:endParaRPr>
          </a:p>
        </p:txBody>
      </p:sp>
      <p:sp>
        <p:nvSpPr>
          <p:cNvPr id="423" name="Google Shape;423;p14"/>
          <p:cNvSpPr txBox="1"/>
          <p:nvPr/>
        </p:nvSpPr>
        <p:spPr>
          <a:xfrm>
            <a:off x="564827" y="4633778"/>
            <a:ext cx="15946034" cy="772795"/>
          </a:xfrm>
          <a:prstGeom prst="rect">
            <a:avLst/>
          </a:prstGeom>
          <a:noFill/>
          <a:ln>
            <a:noFill/>
          </a:ln>
        </p:spPr>
        <p:txBody>
          <a:bodyPr anchorCtr="0" anchor="t" bIns="0" lIns="0" spcFirstLastPara="1" rIns="0" wrap="square" tIns="0">
            <a:spAutoFit/>
          </a:bodyPr>
          <a:lstStyle/>
          <a:p>
            <a:pPr indent="0" lvl="0" marL="0" marR="0" rtl="0" algn="just">
              <a:lnSpc>
                <a:spcPct val="128291"/>
              </a:lnSpc>
              <a:spcBef>
                <a:spcPts val="0"/>
              </a:spcBef>
              <a:spcAft>
                <a:spcPts val="0"/>
              </a:spcAft>
              <a:buNone/>
            </a:pPr>
            <a:r>
              <a:rPr lang="en-US" sz="2400">
                <a:solidFill>
                  <a:schemeClr val="dk1"/>
                </a:solidFill>
                <a:latin typeface="Calibri"/>
                <a:ea typeface="Calibri"/>
                <a:cs typeface="Calibri"/>
                <a:sym typeface="Calibri"/>
              </a:rPr>
              <a:t>Bali memiliki sistem pemerintahan desa ganda – Desa Administratif berdasarkan hukum administrasi nasional Indonesia dan Desa Adat berdasarkan hukum Adat yang hanya berlaku di Bali.</a:t>
            </a:r>
            <a:endParaRPr sz="2199">
              <a:solidFill>
                <a:srgbClr val="000000"/>
              </a:solidFill>
              <a:latin typeface="Barlow"/>
              <a:ea typeface="Barlow"/>
              <a:cs typeface="Barlow"/>
              <a:sym typeface="Barlow"/>
            </a:endParaRPr>
          </a:p>
        </p:txBody>
      </p:sp>
      <p:sp>
        <p:nvSpPr>
          <p:cNvPr id="424" name="Google Shape;424;p14"/>
          <p:cNvSpPr txBox="1"/>
          <p:nvPr/>
        </p:nvSpPr>
        <p:spPr>
          <a:xfrm>
            <a:off x="564827" y="5520873"/>
            <a:ext cx="15946034" cy="375296"/>
          </a:xfrm>
          <a:prstGeom prst="rect">
            <a:avLst/>
          </a:prstGeom>
          <a:noFill/>
          <a:ln>
            <a:noFill/>
          </a:ln>
        </p:spPr>
        <p:txBody>
          <a:bodyPr anchorCtr="0" anchor="t" bIns="0" lIns="0" spcFirstLastPara="1" rIns="0" wrap="square" tIns="0">
            <a:spAutoFit/>
          </a:bodyPr>
          <a:lstStyle/>
          <a:p>
            <a:pPr indent="0" lvl="0" marL="0" marR="0" rtl="0" algn="just">
              <a:lnSpc>
                <a:spcPct val="128291"/>
              </a:lnSpc>
              <a:spcBef>
                <a:spcPts val="0"/>
              </a:spcBef>
              <a:spcAft>
                <a:spcPts val="0"/>
              </a:spcAft>
              <a:buNone/>
            </a:pPr>
            <a:r>
              <a:rPr lang="en-US" sz="2400">
                <a:solidFill>
                  <a:schemeClr val="dk1"/>
                </a:solidFill>
                <a:latin typeface="Calibri"/>
                <a:ea typeface="Calibri"/>
                <a:cs typeface="Calibri"/>
                <a:sym typeface="Calibri"/>
              </a:rPr>
              <a:t>Kami menggunakan pendekatan ganda dengan EE yang disesuaikan untuk kedua sistem.</a:t>
            </a:r>
            <a:endParaRPr sz="2199">
              <a:solidFill>
                <a:srgbClr val="000000"/>
              </a:solidFill>
              <a:latin typeface="Barlow"/>
              <a:ea typeface="Barlow"/>
              <a:cs typeface="Barlow"/>
              <a:sym typeface="Barlow"/>
            </a:endParaRPr>
          </a:p>
        </p:txBody>
      </p:sp>
      <p:grpSp>
        <p:nvGrpSpPr>
          <p:cNvPr id="425" name="Google Shape;425;p14"/>
          <p:cNvGrpSpPr/>
          <p:nvPr/>
        </p:nvGrpSpPr>
        <p:grpSpPr>
          <a:xfrm>
            <a:off x="609600" y="8877300"/>
            <a:ext cx="17535912" cy="1138412"/>
            <a:chOff x="609600" y="8877300"/>
            <a:chExt cx="17535912" cy="1138412"/>
          </a:xfrm>
        </p:grpSpPr>
        <p:pic>
          <p:nvPicPr>
            <p:cNvPr id="426" name="Google Shape;426;p14"/>
            <p:cNvPicPr preferRelativeResize="0"/>
            <p:nvPr/>
          </p:nvPicPr>
          <p:blipFill rotWithShape="1">
            <a:blip r:embed="rId8">
              <a:alphaModFix/>
            </a:blip>
            <a:srcRect b="0" l="0" r="0" t="0"/>
            <a:stretch/>
          </p:blipFill>
          <p:spPr>
            <a:xfrm>
              <a:off x="16535400" y="8877300"/>
              <a:ext cx="1610112" cy="1138412"/>
            </a:xfrm>
            <a:prstGeom prst="rect">
              <a:avLst/>
            </a:prstGeom>
            <a:noFill/>
            <a:ln>
              <a:noFill/>
            </a:ln>
          </p:spPr>
        </p:pic>
        <p:cxnSp>
          <p:nvCxnSpPr>
            <p:cNvPr id="427" name="Google Shape;427;p14"/>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428" name="Google Shape;428;p14"/>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15"/>
          <p:cNvPicPr preferRelativeResize="0"/>
          <p:nvPr/>
        </p:nvPicPr>
        <p:blipFill rotWithShape="1">
          <a:blip r:embed="rId3">
            <a:alphaModFix/>
          </a:blip>
          <a:srcRect b="0" l="0" r="61030" t="0"/>
          <a:stretch/>
        </p:blipFill>
        <p:spPr>
          <a:xfrm>
            <a:off x="171549" y="385672"/>
            <a:ext cx="4672121" cy="8992159"/>
          </a:xfrm>
          <a:prstGeom prst="rect">
            <a:avLst/>
          </a:prstGeom>
          <a:noFill/>
          <a:ln>
            <a:noFill/>
          </a:ln>
        </p:spPr>
      </p:pic>
      <p:sp>
        <p:nvSpPr>
          <p:cNvPr id="435" name="Google Shape;435;p15"/>
          <p:cNvSpPr txBox="1"/>
          <p:nvPr/>
        </p:nvSpPr>
        <p:spPr>
          <a:xfrm>
            <a:off x="5211951" y="2996576"/>
            <a:ext cx="11702942" cy="772840"/>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Dengan memahami kedua sistem tersebut, kami dapat mengidentifikasi EE mana yang paling berhasil dalam menutup PDA:</a:t>
            </a:r>
            <a:endParaRPr sz="2199">
              <a:solidFill>
                <a:srgbClr val="000000"/>
              </a:solidFill>
              <a:latin typeface="Barlow"/>
              <a:ea typeface="Barlow"/>
              <a:cs typeface="Barlow"/>
              <a:sym typeface="Barlow"/>
            </a:endParaRPr>
          </a:p>
        </p:txBody>
      </p:sp>
      <p:grpSp>
        <p:nvGrpSpPr>
          <p:cNvPr id="436" name="Google Shape;436;p15"/>
          <p:cNvGrpSpPr/>
          <p:nvPr/>
        </p:nvGrpSpPr>
        <p:grpSpPr>
          <a:xfrm>
            <a:off x="171549" y="847874"/>
            <a:ext cx="17919485" cy="3266923"/>
            <a:chOff x="0" y="-47625"/>
            <a:chExt cx="4719535" cy="860425"/>
          </a:xfrm>
        </p:grpSpPr>
        <p:sp>
          <p:nvSpPr>
            <p:cNvPr id="437" name="Google Shape;437;p15"/>
            <p:cNvSpPr/>
            <p:nvPr/>
          </p:nvSpPr>
          <p:spPr>
            <a:xfrm>
              <a:off x="0" y="0"/>
              <a:ext cx="4719535" cy="408672"/>
            </a:xfrm>
            <a:custGeom>
              <a:rect b="b" l="l" r="r" t="t"/>
              <a:pathLst>
                <a:path extrusionOk="0" h="408672" w="4719535">
                  <a:moveTo>
                    <a:pt x="0" y="0"/>
                  </a:moveTo>
                  <a:lnTo>
                    <a:pt x="4719535" y="0"/>
                  </a:lnTo>
                  <a:lnTo>
                    <a:pt x="4719535" y="408672"/>
                  </a:lnTo>
                  <a:lnTo>
                    <a:pt x="0" y="408672"/>
                  </a:lnTo>
                  <a:lnTo>
                    <a:pt x="0" y="0"/>
                  </a:lnTo>
                </a:path>
              </a:pathLst>
            </a:custGeom>
            <a:solidFill>
              <a:srgbClr val="E8E6E6">
                <a:alpha val="60000"/>
              </a:srgbClr>
            </a:solidFill>
            <a:ln>
              <a:noFill/>
            </a:ln>
          </p:spPr>
        </p:sp>
        <p:sp>
          <p:nvSpPr>
            <p:cNvPr id="438" name="Google Shape;438;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9" name="Google Shape;439;p15"/>
          <p:cNvSpPr txBox="1"/>
          <p:nvPr/>
        </p:nvSpPr>
        <p:spPr>
          <a:xfrm>
            <a:off x="734439" y="1165755"/>
            <a:ext cx="11276310" cy="894476"/>
          </a:xfrm>
          <a:prstGeom prst="rect">
            <a:avLst/>
          </a:prstGeom>
          <a:noFill/>
          <a:ln>
            <a:noFill/>
          </a:ln>
        </p:spPr>
        <p:txBody>
          <a:bodyPr anchorCtr="0" anchor="t" bIns="0" lIns="0" spcFirstLastPara="1" rIns="0" wrap="square" tIns="0">
            <a:spAutoFit/>
          </a:bodyPr>
          <a:lstStyle/>
          <a:p>
            <a:pPr indent="0" lvl="0" marL="0" marR="0" rtl="0" algn="l">
              <a:lnSpc>
                <a:spcPct val="128316"/>
              </a:lnSpc>
              <a:spcBef>
                <a:spcPts val="0"/>
              </a:spcBef>
              <a:spcAft>
                <a:spcPts val="0"/>
              </a:spcAft>
              <a:buNone/>
            </a:pPr>
            <a:r>
              <a:rPr b="1" lang="en-US" sz="6000">
                <a:solidFill>
                  <a:srgbClr val="000000"/>
                </a:solidFill>
                <a:latin typeface="Barlow"/>
                <a:ea typeface="Barlow"/>
                <a:cs typeface="Barlow"/>
                <a:sym typeface="Barlow"/>
              </a:rPr>
              <a:t>EE</a:t>
            </a:r>
            <a:r>
              <a:rPr b="1" lang="en-US" sz="5499">
                <a:solidFill>
                  <a:srgbClr val="000000"/>
                </a:solidFill>
                <a:latin typeface="Barlow"/>
                <a:ea typeface="Barlow"/>
                <a:cs typeface="Barlow"/>
                <a:sym typeface="Barlow"/>
              </a:rPr>
              <a:t>: </a:t>
            </a:r>
            <a:r>
              <a:rPr b="1" lang="en-US" sz="6000">
                <a:solidFill>
                  <a:schemeClr val="dk1"/>
                </a:solidFill>
                <a:latin typeface="Barlow"/>
                <a:ea typeface="Barlow"/>
                <a:cs typeface="Barlow"/>
                <a:sym typeface="Barlow"/>
              </a:rPr>
              <a:t>DENGAN PEMERINTAH DESA</a:t>
            </a:r>
            <a:endParaRPr b="1" sz="5499">
              <a:solidFill>
                <a:srgbClr val="000000"/>
              </a:solidFill>
              <a:latin typeface="Barlow"/>
              <a:ea typeface="Barlow"/>
              <a:cs typeface="Barlow"/>
              <a:sym typeface="Barlow"/>
            </a:endParaRPr>
          </a:p>
        </p:txBody>
      </p:sp>
      <p:sp>
        <p:nvSpPr>
          <p:cNvPr id="440" name="Google Shape;440;p15"/>
          <p:cNvSpPr/>
          <p:nvPr/>
        </p:nvSpPr>
        <p:spPr>
          <a:xfrm>
            <a:off x="734439" y="2111906"/>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4">
              <a:alphaModFix/>
            </a:blip>
            <a:stretch>
              <a:fillRect b="0" l="0" r="0" t="0"/>
            </a:stretch>
          </a:blipFill>
          <a:ln>
            <a:noFill/>
          </a:ln>
        </p:spPr>
      </p:sp>
      <p:sp>
        <p:nvSpPr>
          <p:cNvPr id="441" name="Google Shape;441;p15"/>
          <p:cNvSpPr txBox="1"/>
          <p:nvPr/>
        </p:nvSpPr>
        <p:spPr>
          <a:xfrm>
            <a:off x="5861158" y="3980180"/>
            <a:ext cx="11702942" cy="1558504"/>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kami memutuskan bahwa kurang efektif untuk terlibat langsung dengan masing-masing Desa Adat di Bali karena jumlah desa adat yang ada hampir 1.500 desa dan masing-masing desa perlu memutuskan apakah mereka menganggap perlu adanya Perarem yang melarang PDA, dan untuk melakukan hal ini juga akan memakan waktu lama;</a:t>
            </a:r>
            <a:endParaRPr sz="2400">
              <a:solidFill>
                <a:schemeClr val="dk1"/>
              </a:solidFill>
              <a:latin typeface="Calibri"/>
              <a:ea typeface="Calibri"/>
              <a:cs typeface="Calibri"/>
              <a:sym typeface="Calibri"/>
            </a:endParaRPr>
          </a:p>
        </p:txBody>
      </p:sp>
      <p:sp>
        <p:nvSpPr>
          <p:cNvPr id="442" name="Google Shape;442;p15"/>
          <p:cNvSpPr txBox="1"/>
          <p:nvPr/>
        </p:nvSpPr>
        <p:spPr>
          <a:xfrm>
            <a:off x="5861158" y="5475513"/>
            <a:ext cx="11702942" cy="1590179"/>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Kami memutuskan untuk memprioritaskan menggunakan satgas di tingkat desa administratif untuk menutup outlet PDA, termasuk dengan dukungan bhabinkamtibmas, yang juga membantu dalam pemantauan yang berkelanjutan dari kegiatan PDA apa pun.</a:t>
            </a:r>
            <a:endParaRPr sz="2400">
              <a:solidFill>
                <a:srgbClr val="000000"/>
              </a:solidFill>
              <a:latin typeface="Barlow"/>
              <a:ea typeface="Barlow"/>
              <a:cs typeface="Barlow"/>
              <a:sym typeface="Barlow"/>
            </a:endParaRPr>
          </a:p>
        </p:txBody>
      </p:sp>
      <p:sp>
        <p:nvSpPr>
          <p:cNvPr id="443" name="Google Shape;443;p15"/>
          <p:cNvSpPr txBox="1"/>
          <p:nvPr/>
        </p:nvSpPr>
        <p:spPr>
          <a:xfrm>
            <a:off x="5211951" y="7429500"/>
            <a:ext cx="11702942" cy="795089"/>
          </a:xfrm>
          <a:prstGeom prst="rect">
            <a:avLst/>
          </a:prstGeom>
          <a:noFill/>
          <a:ln>
            <a:noFill/>
          </a:ln>
        </p:spPr>
        <p:txBody>
          <a:bodyPr anchorCtr="0" anchor="t" bIns="0" lIns="0" spcFirstLastPara="1" rIns="0" wrap="square" tIns="0">
            <a:spAutoFit/>
          </a:bodyPr>
          <a:lstStyle/>
          <a:p>
            <a:pPr indent="0" lvl="0" marL="0" marR="0" rtl="0" algn="l">
              <a:lnSpc>
                <a:spcPct val="109964"/>
              </a:lnSpc>
              <a:spcBef>
                <a:spcPts val="0"/>
              </a:spcBef>
              <a:spcAft>
                <a:spcPts val="0"/>
              </a:spcAft>
              <a:buNone/>
            </a:pPr>
            <a:r>
              <a:rPr b="1" lang="en-US" sz="2800">
                <a:solidFill>
                  <a:schemeClr val="dk1"/>
                </a:solidFill>
                <a:latin typeface="Calibri"/>
                <a:ea typeface="Calibri"/>
                <a:cs typeface="Calibri"/>
                <a:sym typeface="Calibri"/>
              </a:rPr>
              <a:t>2 Desa Adat mengeluarkan Perarem yang melarang PDA</a:t>
            </a:r>
            <a:r>
              <a:rPr lang="en-US" sz="2800">
                <a:solidFill>
                  <a:schemeClr val="dk1"/>
                </a:solidFill>
                <a:latin typeface="Calibri"/>
                <a:ea typeface="Calibri"/>
                <a:cs typeface="Calibri"/>
                <a:sym typeface="Calibri"/>
              </a:rPr>
              <a:t> </a:t>
            </a:r>
            <a:r>
              <a:rPr b="1" lang="en-US" sz="2800">
                <a:solidFill>
                  <a:schemeClr val="dk1"/>
                </a:solidFill>
                <a:latin typeface="Calibri"/>
                <a:ea typeface="Calibri"/>
                <a:cs typeface="Calibri"/>
                <a:sym typeface="Calibri"/>
              </a:rPr>
              <a:t>dan konsumsi daging anjing.</a:t>
            </a:r>
            <a:endParaRPr b="1" sz="2400">
              <a:solidFill>
                <a:srgbClr val="000000"/>
              </a:solidFill>
              <a:latin typeface="Barlow"/>
              <a:ea typeface="Barlow"/>
              <a:cs typeface="Barlow"/>
              <a:sym typeface="Barlow"/>
            </a:endParaRPr>
          </a:p>
        </p:txBody>
      </p:sp>
      <p:grpSp>
        <p:nvGrpSpPr>
          <p:cNvPr id="444" name="Google Shape;444;p15"/>
          <p:cNvGrpSpPr/>
          <p:nvPr/>
        </p:nvGrpSpPr>
        <p:grpSpPr>
          <a:xfrm>
            <a:off x="609600" y="8877300"/>
            <a:ext cx="17535912" cy="1138412"/>
            <a:chOff x="609600" y="8877300"/>
            <a:chExt cx="17535912" cy="1138412"/>
          </a:xfrm>
        </p:grpSpPr>
        <p:pic>
          <p:nvPicPr>
            <p:cNvPr id="445" name="Google Shape;445;p15"/>
            <p:cNvPicPr preferRelativeResize="0"/>
            <p:nvPr/>
          </p:nvPicPr>
          <p:blipFill rotWithShape="1">
            <a:blip r:embed="rId5">
              <a:alphaModFix/>
            </a:blip>
            <a:srcRect b="0" l="0" r="0" t="0"/>
            <a:stretch/>
          </p:blipFill>
          <p:spPr>
            <a:xfrm>
              <a:off x="16535400" y="8877300"/>
              <a:ext cx="1610112" cy="1138412"/>
            </a:xfrm>
            <a:prstGeom prst="rect">
              <a:avLst/>
            </a:prstGeom>
            <a:noFill/>
            <a:ln>
              <a:noFill/>
            </a:ln>
          </p:spPr>
        </p:pic>
        <p:cxnSp>
          <p:nvCxnSpPr>
            <p:cNvPr id="446" name="Google Shape;446;p15"/>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447" name="Google Shape;447;p15"/>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6"/>
          <p:cNvSpPr/>
          <p:nvPr/>
        </p:nvSpPr>
        <p:spPr>
          <a:xfrm>
            <a:off x="620486" y="1560589"/>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454" name="Google Shape;454;p16"/>
          <p:cNvSpPr/>
          <p:nvPr/>
        </p:nvSpPr>
        <p:spPr>
          <a:xfrm>
            <a:off x="13268459" y="5448300"/>
            <a:ext cx="3268149" cy="2133600"/>
          </a:xfrm>
          <a:custGeom>
            <a:rect b="b" l="l" r="r" t="t"/>
            <a:pathLst>
              <a:path extrusionOk="0" h="2619280" w="3931377">
                <a:moveTo>
                  <a:pt x="0" y="0"/>
                </a:moveTo>
                <a:lnTo>
                  <a:pt x="3931377" y="0"/>
                </a:lnTo>
                <a:lnTo>
                  <a:pt x="3931377" y="2619280"/>
                </a:lnTo>
                <a:lnTo>
                  <a:pt x="0" y="2619280"/>
                </a:lnTo>
                <a:lnTo>
                  <a:pt x="0" y="0"/>
                </a:lnTo>
                <a:close/>
              </a:path>
            </a:pathLst>
          </a:custGeom>
          <a:blipFill rotWithShape="1">
            <a:blip r:embed="rId4">
              <a:alphaModFix/>
            </a:blip>
            <a:stretch>
              <a:fillRect b="0" l="0" r="0" t="0"/>
            </a:stretch>
          </a:blipFill>
          <a:ln>
            <a:noFill/>
          </a:ln>
        </p:spPr>
      </p:sp>
      <p:sp>
        <p:nvSpPr>
          <p:cNvPr id="455" name="Google Shape;455;p16"/>
          <p:cNvSpPr/>
          <p:nvPr/>
        </p:nvSpPr>
        <p:spPr>
          <a:xfrm>
            <a:off x="5354543" y="3401408"/>
            <a:ext cx="7740973" cy="4739745"/>
          </a:xfrm>
          <a:custGeom>
            <a:rect b="b" l="l" r="r" t="t"/>
            <a:pathLst>
              <a:path extrusionOk="0" h="3472772" w="6173818">
                <a:moveTo>
                  <a:pt x="0" y="0"/>
                </a:moveTo>
                <a:lnTo>
                  <a:pt x="6173818" y="0"/>
                </a:lnTo>
                <a:lnTo>
                  <a:pt x="6173818" y="3472772"/>
                </a:lnTo>
                <a:lnTo>
                  <a:pt x="0" y="3472772"/>
                </a:lnTo>
                <a:lnTo>
                  <a:pt x="0" y="0"/>
                </a:lnTo>
                <a:close/>
              </a:path>
            </a:pathLst>
          </a:custGeom>
          <a:blipFill rotWithShape="1">
            <a:blip r:embed="rId5">
              <a:alphaModFix/>
            </a:blip>
            <a:stretch>
              <a:fillRect b="0" l="0" r="0" t="0"/>
            </a:stretch>
          </a:blipFill>
          <a:ln>
            <a:noFill/>
          </a:ln>
        </p:spPr>
      </p:sp>
      <p:sp>
        <p:nvSpPr>
          <p:cNvPr id="456" name="Google Shape;456;p16"/>
          <p:cNvSpPr/>
          <p:nvPr/>
        </p:nvSpPr>
        <p:spPr>
          <a:xfrm>
            <a:off x="13268459" y="3334279"/>
            <a:ext cx="3268149" cy="1995440"/>
          </a:xfrm>
          <a:custGeom>
            <a:rect b="b" l="l" r="r" t="t"/>
            <a:pathLst>
              <a:path extrusionOk="0" h="3953790" w="6625794">
                <a:moveTo>
                  <a:pt x="0" y="0"/>
                </a:moveTo>
                <a:lnTo>
                  <a:pt x="6625794" y="0"/>
                </a:lnTo>
                <a:lnTo>
                  <a:pt x="6625794" y="3953790"/>
                </a:lnTo>
                <a:lnTo>
                  <a:pt x="0" y="3953790"/>
                </a:lnTo>
                <a:lnTo>
                  <a:pt x="0" y="0"/>
                </a:lnTo>
                <a:close/>
              </a:path>
            </a:pathLst>
          </a:custGeom>
          <a:blipFill rotWithShape="1">
            <a:blip r:embed="rId6">
              <a:alphaModFix/>
            </a:blip>
            <a:stretch>
              <a:fillRect b="-27260" l="-30138" r="0" t="-36300"/>
            </a:stretch>
          </a:blipFill>
          <a:ln>
            <a:noFill/>
          </a:ln>
        </p:spPr>
      </p:sp>
      <p:sp>
        <p:nvSpPr>
          <p:cNvPr id="457" name="Google Shape;457;p16"/>
          <p:cNvSpPr txBox="1"/>
          <p:nvPr/>
        </p:nvSpPr>
        <p:spPr>
          <a:xfrm>
            <a:off x="609599" y="1875318"/>
            <a:ext cx="15240001"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Arimo"/>
                <a:ea typeface="Arimo"/>
                <a:cs typeface="Arimo"/>
                <a:sym typeface="Arimo"/>
              </a:rPr>
              <a:t>Melakukan EE menargetkan pedagang daging anjing untuk menutup PDA, dengan fokus pada risiko penyakit, termasuk rabies, masalah kebersihan dan sanitasi, tidak dapat diterima pada budaya Hindu Bali, dan kemungkinan pelanggaran hukum termasuk kekejaman terhadap hewan.</a:t>
            </a:r>
            <a:endParaRPr sz="2000">
              <a:solidFill>
                <a:srgbClr val="000000"/>
              </a:solidFill>
              <a:latin typeface="Arimo"/>
              <a:ea typeface="Arimo"/>
              <a:cs typeface="Arimo"/>
              <a:sym typeface="Arimo"/>
            </a:endParaRPr>
          </a:p>
        </p:txBody>
      </p:sp>
      <p:sp>
        <p:nvSpPr>
          <p:cNvPr id="458" name="Google Shape;458;p16"/>
          <p:cNvSpPr txBox="1"/>
          <p:nvPr/>
        </p:nvSpPr>
        <p:spPr>
          <a:xfrm>
            <a:off x="609600" y="577908"/>
            <a:ext cx="16486761" cy="894476"/>
          </a:xfrm>
          <a:prstGeom prst="rect">
            <a:avLst/>
          </a:prstGeom>
          <a:noFill/>
          <a:ln>
            <a:noFill/>
          </a:ln>
        </p:spPr>
        <p:txBody>
          <a:bodyPr anchorCtr="0" anchor="t" bIns="0" lIns="0" spcFirstLastPara="1" rIns="0" wrap="square" tIns="0">
            <a:spAutoFit/>
          </a:bodyPr>
          <a:lstStyle/>
          <a:p>
            <a:pPr indent="0" lvl="0" marL="0" marR="0" rtl="0" algn="l">
              <a:lnSpc>
                <a:spcPct val="128316"/>
              </a:lnSpc>
              <a:spcBef>
                <a:spcPts val="0"/>
              </a:spcBef>
              <a:spcAft>
                <a:spcPts val="0"/>
              </a:spcAft>
              <a:buNone/>
            </a:pPr>
            <a:r>
              <a:rPr b="1" lang="en-US" sz="6000">
                <a:solidFill>
                  <a:srgbClr val="000000"/>
                </a:solidFill>
                <a:latin typeface="Barlow"/>
                <a:ea typeface="Barlow"/>
                <a:cs typeface="Barlow"/>
                <a:sym typeface="Barlow"/>
              </a:rPr>
              <a:t>EE</a:t>
            </a:r>
            <a:r>
              <a:rPr b="1" lang="en-US" sz="5499">
                <a:solidFill>
                  <a:srgbClr val="000000"/>
                </a:solidFill>
                <a:latin typeface="Barlow"/>
                <a:ea typeface="Barlow"/>
                <a:cs typeface="Barlow"/>
                <a:sym typeface="Barlow"/>
              </a:rPr>
              <a:t>: </a:t>
            </a:r>
            <a:r>
              <a:rPr b="1" lang="en-US" sz="6000">
                <a:solidFill>
                  <a:schemeClr val="dk1"/>
                </a:solidFill>
                <a:latin typeface="Barlow"/>
                <a:ea typeface="Barlow"/>
                <a:cs typeface="Barlow"/>
                <a:sym typeface="Barlow"/>
              </a:rPr>
              <a:t>DENGAN PEDAGANG DAGING ANJING</a:t>
            </a:r>
            <a:endParaRPr b="1" sz="5499">
              <a:solidFill>
                <a:srgbClr val="000000"/>
              </a:solidFill>
              <a:latin typeface="Barlow"/>
              <a:ea typeface="Barlow"/>
              <a:cs typeface="Barlow"/>
              <a:sym typeface="Barlow"/>
            </a:endParaRPr>
          </a:p>
        </p:txBody>
      </p:sp>
      <p:sp>
        <p:nvSpPr>
          <p:cNvPr id="459" name="Google Shape;459;p16"/>
          <p:cNvSpPr/>
          <p:nvPr/>
        </p:nvSpPr>
        <p:spPr>
          <a:xfrm>
            <a:off x="620486" y="3401408"/>
            <a:ext cx="4561114" cy="3266092"/>
          </a:xfrm>
          <a:custGeom>
            <a:rect b="b" l="l" r="r" t="t"/>
            <a:pathLst>
              <a:path extrusionOk="0" h="5443444" w="7262777">
                <a:moveTo>
                  <a:pt x="0" y="0"/>
                </a:moveTo>
                <a:lnTo>
                  <a:pt x="7262777" y="0"/>
                </a:lnTo>
                <a:lnTo>
                  <a:pt x="7262777" y="5443444"/>
                </a:lnTo>
                <a:lnTo>
                  <a:pt x="0" y="5443444"/>
                </a:lnTo>
                <a:lnTo>
                  <a:pt x="0" y="0"/>
                </a:lnTo>
                <a:close/>
              </a:path>
            </a:pathLst>
          </a:custGeom>
          <a:blipFill rotWithShape="1">
            <a:blip r:embed="rId7">
              <a:alphaModFix/>
            </a:blip>
            <a:stretch>
              <a:fillRect b="0" l="0" r="0" t="0"/>
            </a:stretch>
          </a:blipFill>
          <a:ln>
            <a:noFill/>
          </a:ln>
        </p:spPr>
      </p:sp>
      <p:grpSp>
        <p:nvGrpSpPr>
          <p:cNvPr id="460" name="Google Shape;460;p16"/>
          <p:cNvGrpSpPr/>
          <p:nvPr/>
        </p:nvGrpSpPr>
        <p:grpSpPr>
          <a:xfrm>
            <a:off x="609600" y="8877300"/>
            <a:ext cx="17535912" cy="1138412"/>
            <a:chOff x="609600" y="8877300"/>
            <a:chExt cx="17535912" cy="1138412"/>
          </a:xfrm>
        </p:grpSpPr>
        <p:pic>
          <p:nvPicPr>
            <p:cNvPr id="461" name="Google Shape;461;p16"/>
            <p:cNvPicPr preferRelativeResize="0"/>
            <p:nvPr/>
          </p:nvPicPr>
          <p:blipFill rotWithShape="1">
            <a:blip r:embed="rId8">
              <a:alphaModFix/>
            </a:blip>
            <a:srcRect b="0" l="0" r="0" t="0"/>
            <a:stretch/>
          </p:blipFill>
          <p:spPr>
            <a:xfrm>
              <a:off x="16535400" y="8877300"/>
              <a:ext cx="1610112" cy="1138412"/>
            </a:xfrm>
            <a:prstGeom prst="rect">
              <a:avLst/>
            </a:prstGeom>
            <a:noFill/>
            <a:ln>
              <a:noFill/>
            </a:ln>
          </p:spPr>
        </p:pic>
        <p:cxnSp>
          <p:nvCxnSpPr>
            <p:cNvPr id="462" name="Google Shape;462;p16"/>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463" name="Google Shape;463;p16"/>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7"/>
          <p:cNvSpPr/>
          <p:nvPr/>
        </p:nvSpPr>
        <p:spPr>
          <a:xfrm>
            <a:off x="741696" y="1664242"/>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469" name="Google Shape;469;p17"/>
          <p:cNvSpPr/>
          <p:nvPr/>
        </p:nvSpPr>
        <p:spPr>
          <a:xfrm>
            <a:off x="709040" y="6002428"/>
            <a:ext cx="4817507" cy="3228186"/>
          </a:xfrm>
          <a:custGeom>
            <a:rect b="b" l="l" r="r" t="t"/>
            <a:pathLst>
              <a:path extrusionOk="0" h="2439207" w="3252275">
                <a:moveTo>
                  <a:pt x="0" y="0"/>
                </a:moveTo>
                <a:lnTo>
                  <a:pt x="3252276" y="0"/>
                </a:lnTo>
                <a:lnTo>
                  <a:pt x="3252276" y="2439207"/>
                </a:lnTo>
                <a:lnTo>
                  <a:pt x="0" y="2439207"/>
                </a:lnTo>
                <a:lnTo>
                  <a:pt x="0" y="0"/>
                </a:lnTo>
                <a:close/>
              </a:path>
            </a:pathLst>
          </a:custGeom>
          <a:blipFill rotWithShape="1">
            <a:blip r:embed="rId4">
              <a:alphaModFix/>
            </a:blip>
            <a:stretch>
              <a:fillRect b="-11999" l="0" r="0" t="0"/>
            </a:stretch>
          </a:blipFill>
          <a:ln>
            <a:noFill/>
          </a:ln>
        </p:spPr>
      </p:sp>
      <p:sp>
        <p:nvSpPr>
          <p:cNvPr id="470" name="Google Shape;470;p17"/>
          <p:cNvSpPr/>
          <p:nvPr/>
        </p:nvSpPr>
        <p:spPr>
          <a:xfrm>
            <a:off x="709039" y="3125525"/>
            <a:ext cx="4817508" cy="2667001"/>
          </a:xfrm>
          <a:custGeom>
            <a:rect b="b" l="l" r="r" t="t"/>
            <a:pathLst>
              <a:path extrusionOk="0" h="7048472" w="12530617">
                <a:moveTo>
                  <a:pt x="0" y="0"/>
                </a:moveTo>
                <a:lnTo>
                  <a:pt x="12530616" y="0"/>
                </a:lnTo>
                <a:lnTo>
                  <a:pt x="12530616" y="7048472"/>
                </a:lnTo>
                <a:lnTo>
                  <a:pt x="0" y="7048472"/>
                </a:lnTo>
                <a:lnTo>
                  <a:pt x="0" y="0"/>
                </a:lnTo>
                <a:close/>
              </a:path>
            </a:pathLst>
          </a:custGeom>
          <a:blipFill rotWithShape="1">
            <a:blip r:embed="rId5">
              <a:alphaModFix/>
            </a:blip>
            <a:stretch>
              <a:fillRect b="0" l="0" r="0" t="0"/>
            </a:stretch>
          </a:blipFill>
          <a:ln>
            <a:noFill/>
          </a:ln>
        </p:spPr>
      </p:sp>
      <p:sp>
        <p:nvSpPr>
          <p:cNvPr id="471" name="Google Shape;471;p17"/>
          <p:cNvSpPr txBox="1"/>
          <p:nvPr/>
        </p:nvSpPr>
        <p:spPr>
          <a:xfrm>
            <a:off x="777983" y="1992294"/>
            <a:ext cx="13700018"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Arimo"/>
                <a:ea typeface="Arimo"/>
                <a:cs typeface="Arimo"/>
                <a:sym typeface="Arimo"/>
              </a:rPr>
              <a:t>Melakukan EE yang menargetkan lembaga pemerintah, polisi, dan universitas untuk mendukung larangan penjualan daging anjing misalnya dalam memberikan tinjauan dan diskusi ilmiah dan hukum, serta pembuatan dan penegakan kebijakan.</a:t>
            </a:r>
            <a:endParaRPr sz="2000">
              <a:solidFill>
                <a:srgbClr val="000000"/>
              </a:solidFill>
              <a:latin typeface="Arimo"/>
              <a:ea typeface="Arimo"/>
              <a:cs typeface="Arimo"/>
              <a:sym typeface="Arimo"/>
            </a:endParaRPr>
          </a:p>
        </p:txBody>
      </p:sp>
      <p:sp>
        <p:nvSpPr>
          <p:cNvPr id="472" name="Google Shape;472;p17"/>
          <p:cNvSpPr txBox="1"/>
          <p:nvPr/>
        </p:nvSpPr>
        <p:spPr>
          <a:xfrm>
            <a:off x="770725" y="655760"/>
            <a:ext cx="17144569" cy="879087"/>
          </a:xfrm>
          <a:prstGeom prst="rect">
            <a:avLst/>
          </a:prstGeom>
          <a:noFill/>
          <a:ln>
            <a:noFill/>
          </a:ln>
        </p:spPr>
        <p:txBody>
          <a:bodyPr anchorCtr="0" anchor="t" bIns="0" lIns="0" spcFirstLastPara="1" rIns="0" wrap="square" tIns="0">
            <a:spAutoFit/>
          </a:bodyPr>
          <a:lstStyle/>
          <a:p>
            <a:pPr indent="0" lvl="0" marL="0" marR="0" rtl="0" algn="l">
              <a:lnSpc>
                <a:spcPct val="142574"/>
              </a:lnSpc>
              <a:spcBef>
                <a:spcPts val="0"/>
              </a:spcBef>
              <a:spcAft>
                <a:spcPts val="0"/>
              </a:spcAft>
              <a:buNone/>
            </a:pPr>
            <a:r>
              <a:rPr b="1" lang="en-US" sz="5400">
                <a:solidFill>
                  <a:srgbClr val="000000"/>
                </a:solidFill>
                <a:latin typeface="Barlow"/>
                <a:ea typeface="Barlow"/>
                <a:cs typeface="Barlow"/>
                <a:sym typeface="Barlow"/>
              </a:rPr>
              <a:t>EE: </a:t>
            </a:r>
            <a:r>
              <a:rPr b="1" lang="en-US" sz="5400">
                <a:solidFill>
                  <a:schemeClr val="dk1"/>
                </a:solidFill>
                <a:latin typeface="Barlow"/>
                <a:ea typeface="Barlow"/>
                <a:cs typeface="Barlow"/>
                <a:sym typeface="Barlow"/>
              </a:rPr>
              <a:t>DENGAN PEMERINTAH, POLISI, DAN UNIVERSITAS</a:t>
            </a:r>
            <a:endParaRPr b="1" sz="4800">
              <a:solidFill>
                <a:srgbClr val="000000"/>
              </a:solidFill>
              <a:latin typeface="Barlow"/>
              <a:ea typeface="Barlow"/>
              <a:cs typeface="Barlow"/>
              <a:sym typeface="Barlow"/>
            </a:endParaRPr>
          </a:p>
        </p:txBody>
      </p:sp>
      <p:sp>
        <p:nvSpPr>
          <p:cNvPr id="473" name="Google Shape;473;p17"/>
          <p:cNvSpPr/>
          <p:nvPr/>
        </p:nvSpPr>
        <p:spPr>
          <a:xfrm>
            <a:off x="5754500" y="3109196"/>
            <a:ext cx="7656700" cy="6121421"/>
          </a:xfrm>
          <a:custGeom>
            <a:rect b="b" l="l" r="r" t="t"/>
            <a:pathLst>
              <a:path extrusionOk="0" h="8229600" w="10972800">
                <a:moveTo>
                  <a:pt x="0" y="0"/>
                </a:moveTo>
                <a:lnTo>
                  <a:pt x="10972800" y="0"/>
                </a:lnTo>
                <a:lnTo>
                  <a:pt x="10972800" y="8229600"/>
                </a:lnTo>
                <a:lnTo>
                  <a:pt x="0" y="8229600"/>
                </a:lnTo>
                <a:lnTo>
                  <a:pt x="0" y="0"/>
                </a:lnTo>
                <a:close/>
              </a:path>
            </a:pathLst>
          </a:custGeom>
          <a:blipFill rotWithShape="1">
            <a:blip r:embed="rId6">
              <a:alphaModFix/>
            </a:blip>
            <a:stretch>
              <a:fillRect b="0" l="0" r="0" t="0"/>
            </a:stretch>
          </a:blipFill>
          <a:ln>
            <a:noFill/>
          </a:ln>
        </p:spPr>
      </p:sp>
      <p:grpSp>
        <p:nvGrpSpPr>
          <p:cNvPr id="474" name="Google Shape;474;p17"/>
          <p:cNvGrpSpPr/>
          <p:nvPr/>
        </p:nvGrpSpPr>
        <p:grpSpPr>
          <a:xfrm>
            <a:off x="609600" y="8877300"/>
            <a:ext cx="17535912" cy="1138412"/>
            <a:chOff x="609600" y="8877300"/>
            <a:chExt cx="17535912" cy="1138412"/>
          </a:xfrm>
        </p:grpSpPr>
        <p:pic>
          <p:nvPicPr>
            <p:cNvPr id="475" name="Google Shape;475;p17"/>
            <p:cNvPicPr preferRelativeResize="0"/>
            <p:nvPr/>
          </p:nvPicPr>
          <p:blipFill rotWithShape="1">
            <a:blip r:embed="rId7">
              <a:alphaModFix/>
            </a:blip>
            <a:srcRect b="0" l="0" r="0" t="0"/>
            <a:stretch/>
          </p:blipFill>
          <p:spPr>
            <a:xfrm>
              <a:off x="16535400" y="8877300"/>
              <a:ext cx="1610112" cy="1138412"/>
            </a:xfrm>
            <a:prstGeom prst="rect">
              <a:avLst/>
            </a:prstGeom>
            <a:noFill/>
            <a:ln>
              <a:noFill/>
            </a:ln>
          </p:spPr>
        </p:pic>
        <p:cxnSp>
          <p:nvCxnSpPr>
            <p:cNvPr id="476" name="Google Shape;476;p17"/>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477" name="Google Shape;477;p17"/>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8"/>
          <p:cNvSpPr/>
          <p:nvPr/>
        </p:nvSpPr>
        <p:spPr>
          <a:xfrm>
            <a:off x="734439" y="1921042"/>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483" name="Google Shape;483;p18"/>
          <p:cNvSpPr/>
          <p:nvPr/>
        </p:nvSpPr>
        <p:spPr>
          <a:xfrm>
            <a:off x="7351068" y="6359270"/>
            <a:ext cx="4459932" cy="2959086"/>
          </a:xfrm>
          <a:custGeom>
            <a:rect b="b" l="l" r="r" t="t"/>
            <a:pathLst>
              <a:path extrusionOk="0" h="4028282" w="5371043">
                <a:moveTo>
                  <a:pt x="0" y="0"/>
                </a:moveTo>
                <a:lnTo>
                  <a:pt x="5371043" y="0"/>
                </a:lnTo>
                <a:lnTo>
                  <a:pt x="5371043" y="4028282"/>
                </a:lnTo>
                <a:lnTo>
                  <a:pt x="0" y="4028282"/>
                </a:lnTo>
                <a:lnTo>
                  <a:pt x="0" y="0"/>
                </a:lnTo>
                <a:close/>
              </a:path>
            </a:pathLst>
          </a:custGeom>
          <a:blipFill rotWithShape="1">
            <a:blip r:embed="rId4">
              <a:alphaModFix/>
            </a:blip>
            <a:stretch>
              <a:fillRect b="0" l="0" r="0" t="0"/>
            </a:stretch>
          </a:blipFill>
          <a:ln>
            <a:noFill/>
          </a:ln>
        </p:spPr>
      </p:sp>
      <p:sp>
        <p:nvSpPr>
          <p:cNvPr id="484" name="Google Shape;484;p18"/>
          <p:cNvSpPr/>
          <p:nvPr/>
        </p:nvSpPr>
        <p:spPr>
          <a:xfrm>
            <a:off x="7351068" y="3327414"/>
            <a:ext cx="4459932" cy="2959086"/>
          </a:xfrm>
          <a:custGeom>
            <a:rect b="b" l="l" r="r" t="t"/>
            <a:pathLst>
              <a:path extrusionOk="0" h="4028282" w="5364058">
                <a:moveTo>
                  <a:pt x="0" y="0"/>
                </a:moveTo>
                <a:lnTo>
                  <a:pt x="5364058" y="0"/>
                </a:lnTo>
                <a:lnTo>
                  <a:pt x="5364058" y="4028282"/>
                </a:lnTo>
                <a:lnTo>
                  <a:pt x="0" y="4028282"/>
                </a:lnTo>
                <a:lnTo>
                  <a:pt x="0" y="0"/>
                </a:lnTo>
                <a:close/>
              </a:path>
            </a:pathLst>
          </a:custGeom>
          <a:blipFill rotWithShape="1">
            <a:blip r:embed="rId5">
              <a:alphaModFix/>
            </a:blip>
            <a:stretch>
              <a:fillRect b="0" l="0" r="0" t="0"/>
            </a:stretch>
          </a:blipFill>
          <a:ln>
            <a:noFill/>
          </a:ln>
        </p:spPr>
      </p:sp>
      <p:sp>
        <p:nvSpPr>
          <p:cNvPr id="485" name="Google Shape;485;p18"/>
          <p:cNvSpPr/>
          <p:nvPr/>
        </p:nvSpPr>
        <p:spPr>
          <a:xfrm>
            <a:off x="734439" y="3327414"/>
            <a:ext cx="6553200" cy="4583806"/>
          </a:xfrm>
          <a:custGeom>
            <a:rect b="b" l="l" r="r" t="t"/>
            <a:pathLst>
              <a:path extrusionOk="0" h="6295928" w="8416488">
                <a:moveTo>
                  <a:pt x="0" y="0"/>
                </a:moveTo>
                <a:lnTo>
                  <a:pt x="8416488" y="0"/>
                </a:lnTo>
                <a:lnTo>
                  <a:pt x="8416488" y="6295928"/>
                </a:lnTo>
                <a:lnTo>
                  <a:pt x="0" y="6295928"/>
                </a:lnTo>
                <a:lnTo>
                  <a:pt x="0" y="0"/>
                </a:lnTo>
                <a:close/>
              </a:path>
            </a:pathLst>
          </a:custGeom>
          <a:blipFill rotWithShape="1">
            <a:blip r:embed="rId6">
              <a:alphaModFix/>
            </a:blip>
            <a:stretch>
              <a:fillRect b="0" l="0" r="0" t="0"/>
            </a:stretch>
          </a:blipFill>
          <a:ln>
            <a:noFill/>
          </a:ln>
        </p:spPr>
      </p:sp>
      <p:sp>
        <p:nvSpPr>
          <p:cNvPr id="486" name="Google Shape;486;p18"/>
          <p:cNvSpPr txBox="1"/>
          <p:nvPr/>
        </p:nvSpPr>
        <p:spPr>
          <a:xfrm>
            <a:off x="734439" y="2293428"/>
            <a:ext cx="1589136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Arimo"/>
                <a:ea typeface="Arimo"/>
                <a:cs typeface="Arimo"/>
                <a:sym typeface="Arimo"/>
              </a:rPr>
              <a:t>Melakukan EE yang menyasar Pemerintah Adat dan Polisi Adat untuk mendukung larangan penjualan daging anjing misalnya mengadvokasi Majelis Desa Adat Provinsi Bali untuk merekomendasikan Bendesa untuk menerbitkan Perarem.</a:t>
            </a:r>
            <a:endParaRPr sz="2000">
              <a:solidFill>
                <a:srgbClr val="000000"/>
              </a:solidFill>
              <a:latin typeface="Arimo"/>
              <a:ea typeface="Arimo"/>
              <a:cs typeface="Arimo"/>
              <a:sym typeface="Arimo"/>
            </a:endParaRPr>
          </a:p>
        </p:txBody>
      </p:sp>
      <p:sp>
        <p:nvSpPr>
          <p:cNvPr id="487" name="Google Shape;487;p18"/>
          <p:cNvSpPr txBox="1"/>
          <p:nvPr/>
        </p:nvSpPr>
        <p:spPr>
          <a:xfrm>
            <a:off x="734439" y="914400"/>
            <a:ext cx="15891361" cy="879087"/>
          </a:xfrm>
          <a:prstGeom prst="rect">
            <a:avLst/>
          </a:prstGeom>
          <a:noFill/>
          <a:ln>
            <a:noFill/>
          </a:ln>
        </p:spPr>
        <p:txBody>
          <a:bodyPr anchorCtr="0" anchor="t" bIns="0" lIns="0" spcFirstLastPara="1" rIns="0" wrap="square" tIns="0">
            <a:spAutoFit/>
          </a:bodyPr>
          <a:lstStyle/>
          <a:p>
            <a:pPr indent="0" lvl="0" marL="0" marR="0" rtl="0" algn="l">
              <a:lnSpc>
                <a:spcPct val="142574"/>
              </a:lnSpc>
              <a:spcBef>
                <a:spcPts val="0"/>
              </a:spcBef>
              <a:spcAft>
                <a:spcPts val="0"/>
              </a:spcAft>
              <a:buNone/>
            </a:pPr>
            <a:r>
              <a:rPr b="1" lang="en-US" sz="5400">
                <a:solidFill>
                  <a:srgbClr val="000000"/>
                </a:solidFill>
                <a:latin typeface="Barlow"/>
                <a:ea typeface="Barlow"/>
                <a:cs typeface="Barlow"/>
                <a:sym typeface="Barlow"/>
              </a:rPr>
              <a:t>EE: </a:t>
            </a:r>
            <a:r>
              <a:rPr b="1" lang="en-US" sz="5400">
                <a:solidFill>
                  <a:schemeClr val="dk1"/>
                </a:solidFill>
                <a:latin typeface="Barlow"/>
                <a:ea typeface="Barlow"/>
                <a:cs typeface="Barlow"/>
                <a:sym typeface="Barlow"/>
              </a:rPr>
              <a:t>DENGAN PEMERINTAH ADAT DAN DESA ADAT</a:t>
            </a:r>
            <a:endParaRPr b="1" sz="5400">
              <a:solidFill>
                <a:srgbClr val="000000"/>
              </a:solidFill>
              <a:latin typeface="Barlow"/>
              <a:ea typeface="Barlow"/>
              <a:cs typeface="Barlow"/>
              <a:sym typeface="Barlow"/>
            </a:endParaRPr>
          </a:p>
        </p:txBody>
      </p:sp>
      <p:sp>
        <p:nvSpPr>
          <p:cNvPr id="488" name="Google Shape;488;p18"/>
          <p:cNvSpPr/>
          <p:nvPr/>
        </p:nvSpPr>
        <p:spPr>
          <a:xfrm>
            <a:off x="11881372" y="3343742"/>
            <a:ext cx="5949428" cy="4390557"/>
          </a:xfrm>
          <a:custGeom>
            <a:rect b="b" l="l" r="r" t="t"/>
            <a:pathLst>
              <a:path extrusionOk="0" h="6210443" w="8280591">
                <a:moveTo>
                  <a:pt x="0" y="0"/>
                </a:moveTo>
                <a:lnTo>
                  <a:pt x="8280591" y="0"/>
                </a:lnTo>
                <a:lnTo>
                  <a:pt x="8280591" y="6210443"/>
                </a:lnTo>
                <a:lnTo>
                  <a:pt x="0" y="6210443"/>
                </a:lnTo>
                <a:lnTo>
                  <a:pt x="0" y="0"/>
                </a:lnTo>
                <a:close/>
              </a:path>
            </a:pathLst>
          </a:custGeom>
          <a:blipFill rotWithShape="1">
            <a:blip r:embed="rId7">
              <a:alphaModFix/>
            </a:blip>
            <a:stretch>
              <a:fillRect b="0" l="0" r="0" t="0"/>
            </a:stretch>
          </a:blipFill>
          <a:ln>
            <a:noFill/>
          </a:ln>
        </p:spPr>
      </p:sp>
      <p:grpSp>
        <p:nvGrpSpPr>
          <p:cNvPr id="489" name="Google Shape;489;p18"/>
          <p:cNvGrpSpPr/>
          <p:nvPr/>
        </p:nvGrpSpPr>
        <p:grpSpPr>
          <a:xfrm>
            <a:off x="609600" y="8877300"/>
            <a:ext cx="17535912" cy="1138412"/>
            <a:chOff x="609600" y="8877300"/>
            <a:chExt cx="17535912" cy="1138412"/>
          </a:xfrm>
        </p:grpSpPr>
        <p:pic>
          <p:nvPicPr>
            <p:cNvPr id="490" name="Google Shape;490;p18"/>
            <p:cNvPicPr preferRelativeResize="0"/>
            <p:nvPr/>
          </p:nvPicPr>
          <p:blipFill rotWithShape="1">
            <a:blip r:embed="rId8">
              <a:alphaModFix/>
            </a:blip>
            <a:srcRect b="0" l="0" r="0" t="0"/>
            <a:stretch/>
          </p:blipFill>
          <p:spPr>
            <a:xfrm>
              <a:off x="16535400" y="8877300"/>
              <a:ext cx="1610112" cy="1138412"/>
            </a:xfrm>
            <a:prstGeom prst="rect">
              <a:avLst/>
            </a:prstGeom>
            <a:noFill/>
            <a:ln>
              <a:noFill/>
            </a:ln>
          </p:spPr>
        </p:pic>
        <p:cxnSp>
          <p:nvCxnSpPr>
            <p:cNvPr id="491" name="Google Shape;491;p18"/>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492" name="Google Shape;492;p18"/>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9"/>
          <p:cNvSpPr/>
          <p:nvPr/>
        </p:nvSpPr>
        <p:spPr>
          <a:xfrm>
            <a:off x="734439" y="1543305"/>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498" name="Google Shape;498;p19"/>
          <p:cNvSpPr txBox="1"/>
          <p:nvPr/>
        </p:nvSpPr>
        <p:spPr>
          <a:xfrm>
            <a:off x="750807" y="1868987"/>
            <a:ext cx="15891361" cy="772840"/>
          </a:xfrm>
          <a:prstGeom prst="rect">
            <a:avLst/>
          </a:prstGeom>
          <a:noFill/>
          <a:ln>
            <a:noFill/>
          </a:ln>
        </p:spPr>
        <p:txBody>
          <a:bodyPr anchorCtr="0" anchor="t" bIns="0" lIns="0" spcFirstLastPara="1" rIns="0" wrap="square" tIns="0">
            <a:spAutoFit/>
          </a:bodyPr>
          <a:lstStyle/>
          <a:p>
            <a:pPr indent="0" lvl="0" marL="0" marR="0" rtl="0" algn="l">
              <a:lnSpc>
                <a:spcPct val="153950"/>
              </a:lnSpc>
              <a:spcBef>
                <a:spcPts val="0"/>
              </a:spcBef>
              <a:spcAft>
                <a:spcPts val="0"/>
              </a:spcAft>
              <a:buNone/>
            </a:pPr>
            <a:r>
              <a:rPr lang="en-US" sz="2000">
                <a:solidFill>
                  <a:schemeClr val="dk1"/>
                </a:solidFill>
                <a:latin typeface="Arimo"/>
                <a:ea typeface="Arimo"/>
                <a:cs typeface="Arimo"/>
                <a:sym typeface="Arimo"/>
              </a:rPr>
              <a:t>Melakukan EE komunitas yang menyasar kelompok agama, budaya dan etnis untuk mendukung larangan penjualan daging anjing misalnya di pesta-pesta gereja Kristen (mengacu pada hasil penelitian bahwa masyarakat Kristen terlibat dalam PDA)</a:t>
            </a:r>
            <a:endParaRPr sz="2000">
              <a:solidFill>
                <a:srgbClr val="000000"/>
              </a:solidFill>
              <a:latin typeface="Arimo"/>
              <a:ea typeface="Arimo"/>
              <a:cs typeface="Arimo"/>
              <a:sym typeface="Arimo"/>
            </a:endParaRPr>
          </a:p>
        </p:txBody>
      </p:sp>
      <p:sp>
        <p:nvSpPr>
          <p:cNvPr id="499" name="Google Shape;499;p19"/>
          <p:cNvSpPr txBox="1"/>
          <p:nvPr/>
        </p:nvSpPr>
        <p:spPr>
          <a:xfrm>
            <a:off x="734439" y="495300"/>
            <a:ext cx="15891361" cy="879087"/>
          </a:xfrm>
          <a:prstGeom prst="rect">
            <a:avLst/>
          </a:prstGeom>
          <a:noFill/>
          <a:ln>
            <a:noFill/>
          </a:ln>
        </p:spPr>
        <p:txBody>
          <a:bodyPr anchorCtr="0" anchor="t" bIns="0" lIns="0" spcFirstLastPara="1" rIns="0" wrap="square" tIns="0">
            <a:spAutoFit/>
          </a:bodyPr>
          <a:lstStyle/>
          <a:p>
            <a:pPr indent="0" lvl="0" marL="0" marR="0" rtl="0" algn="l">
              <a:lnSpc>
                <a:spcPct val="142574"/>
              </a:lnSpc>
              <a:spcBef>
                <a:spcPts val="0"/>
              </a:spcBef>
              <a:spcAft>
                <a:spcPts val="0"/>
              </a:spcAft>
              <a:buNone/>
            </a:pPr>
            <a:r>
              <a:rPr b="1" lang="en-US" sz="5400">
                <a:solidFill>
                  <a:srgbClr val="000000"/>
                </a:solidFill>
                <a:latin typeface="Barlow"/>
                <a:ea typeface="Barlow"/>
                <a:cs typeface="Barlow"/>
                <a:sym typeface="Barlow"/>
              </a:rPr>
              <a:t>EE: </a:t>
            </a:r>
            <a:r>
              <a:rPr b="1" lang="en-US" sz="4800">
                <a:solidFill>
                  <a:schemeClr val="dk1"/>
                </a:solidFill>
                <a:latin typeface="Barlow"/>
                <a:ea typeface="Barlow"/>
                <a:cs typeface="Barlow"/>
                <a:sym typeface="Barlow"/>
              </a:rPr>
              <a:t>DENGAN KELOMPOK AGAMA, BUDAYA, DAN ETNIS</a:t>
            </a:r>
            <a:endParaRPr b="1" sz="4800">
              <a:solidFill>
                <a:srgbClr val="000000"/>
              </a:solidFill>
              <a:latin typeface="Barlow"/>
              <a:ea typeface="Barlow"/>
              <a:cs typeface="Barlow"/>
              <a:sym typeface="Barlow"/>
            </a:endParaRPr>
          </a:p>
        </p:txBody>
      </p:sp>
      <p:sp>
        <p:nvSpPr>
          <p:cNvPr id="500" name="Google Shape;500;p19"/>
          <p:cNvSpPr/>
          <p:nvPr/>
        </p:nvSpPr>
        <p:spPr>
          <a:xfrm>
            <a:off x="12065938" y="3112841"/>
            <a:ext cx="5231462" cy="3707060"/>
          </a:xfrm>
          <a:custGeom>
            <a:rect b="b" l="l" r="r" t="t"/>
            <a:pathLst>
              <a:path extrusionOk="0" h="8229600" w="10963664">
                <a:moveTo>
                  <a:pt x="0" y="0"/>
                </a:moveTo>
                <a:lnTo>
                  <a:pt x="10963664" y="0"/>
                </a:lnTo>
                <a:lnTo>
                  <a:pt x="10963664" y="8229600"/>
                </a:lnTo>
                <a:lnTo>
                  <a:pt x="0" y="8229600"/>
                </a:lnTo>
                <a:lnTo>
                  <a:pt x="0" y="0"/>
                </a:lnTo>
                <a:close/>
              </a:path>
            </a:pathLst>
          </a:custGeom>
          <a:blipFill rotWithShape="1">
            <a:blip r:embed="rId4">
              <a:alphaModFix/>
            </a:blip>
            <a:stretch>
              <a:fillRect b="0" l="0" r="0" t="0"/>
            </a:stretch>
          </a:blipFill>
          <a:ln>
            <a:noFill/>
          </a:ln>
        </p:spPr>
      </p:sp>
      <p:pic>
        <p:nvPicPr>
          <p:cNvPr id="501" name="Google Shape;501;p19"/>
          <p:cNvPicPr preferRelativeResize="0"/>
          <p:nvPr/>
        </p:nvPicPr>
        <p:blipFill rotWithShape="1">
          <a:blip r:embed="rId5">
            <a:alphaModFix/>
          </a:blip>
          <a:srcRect b="0" l="0" r="0" t="0"/>
          <a:stretch/>
        </p:blipFill>
        <p:spPr>
          <a:xfrm>
            <a:off x="750806" y="3116469"/>
            <a:ext cx="7010399" cy="5257799"/>
          </a:xfrm>
          <a:prstGeom prst="rect">
            <a:avLst/>
          </a:prstGeom>
          <a:noFill/>
          <a:ln>
            <a:noFill/>
          </a:ln>
        </p:spPr>
      </p:pic>
      <p:pic>
        <p:nvPicPr>
          <p:cNvPr id="502" name="Google Shape;502;p19"/>
          <p:cNvPicPr preferRelativeResize="0"/>
          <p:nvPr/>
        </p:nvPicPr>
        <p:blipFill rotWithShape="1">
          <a:blip r:embed="rId6">
            <a:alphaModFix/>
          </a:blip>
          <a:srcRect b="0" l="0" r="0" t="0"/>
          <a:stretch/>
        </p:blipFill>
        <p:spPr>
          <a:xfrm>
            <a:off x="7848599" y="3112840"/>
            <a:ext cx="4129945" cy="3097459"/>
          </a:xfrm>
          <a:prstGeom prst="rect">
            <a:avLst/>
          </a:prstGeom>
          <a:noFill/>
          <a:ln>
            <a:noFill/>
          </a:ln>
        </p:spPr>
      </p:pic>
      <p:pic>
        <p:nvPicPr>
          <p:cNvPr id="503" name="Google Shape;503;p19"/>
          <p:cNvPicPr preferRelativeResize="0"/>
          <p:nvPr/>
        </p:nvPicPr>
        <p:blipFill rotWithShape="1">
          <a:blip r:embed="rId7">
            <a:alphaModFix/>
          </a:blip>
          <a:srcRect b="0" l="0" r="0" t="0"/>
          <a:stretch/>
        </p:blipFill>
        <p:spPr>
          <a:xfrm>
            <a:off x="7848599" y="6286499"/>
            <a:ext cx="4129945" cy="3093157"/>
          </a:xfrm>
          <a:prstGeom prst="rect">
            <a:avLst/>
          </a:prstGeom>
          <a:noFill/>
          <a:ln>
            <a:noFill/>
          </a:ln>
        </p:spPr>
      </p:pic>
      <p:grpSp>
        <p:nvGrpSpPr>
          <p:cNvPr id="504" name="Google Shape;504;p19"/>
          <p:cNvGrpSpPr/>
          <p:nvPr/>
        </p:nvGrpSpPr>
        <p:grpSpPr>
          <a:xfrm>
            <a:off x="609600" y="8877300"/>
            <a:ext cx="17535912" cy="1138412"/>
            <a:chOff x="609600" y="8877300"/>
            <a:chExt cx="17535912" cy="1138412"/>
          </a:xfrm>
        </p:grpSpPr>
        <p:pic>
          <p:nvPicPr>
            <p:cNvPr id="505" name="Google Shape;505;p19"/>
            <p:cNvPicPr preferRelativeResize="0"/>
            <p:nvPr/>
          </p:nvPicPr>
          <p:blipFill rotWithShape="1">
            <a:blip r:embed="rId8">
              <a:alphaModFix/>
            </a:blip>
            <a:srcRect b="0" l="0" r="0" t="0"/>
            <a:stretch/>
          </p:blipFill>
          <p:spPr>
            <a:xfrm>
              <a:off x="16535400" y="8877300"/>
              <a:ext cx="1610112" cy="1138412"/>
            </a:xfrm>
            <a:prstGeom prst="rect">
              <a:avLst/>
            </a:prstGeom>
            <a:noFill/>
            <a:ln>
              <a:noFill/>
            </a:ln>
          </p:spPr>
        </p:pic>
        <p:cxnSp>
          <p:nvCxnSpPr>
            <p:cNvPr id="506" name="Google Shape;506;p19"/>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507" name="Google Shape;507;p19"/>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p:nvPr/>
        </p:nvSpPr>
        <p:spPr>
          <a:xfrm>
            <a:off x="12700" y="621989"/>
            <a:ext cx="18288000" cy="569387"/>
          </a:xfrm>
          <a:prstGeom prst="rect">
            <a:avLst/>
          </a:prstGeom>
          <a:noFill/>
          <a:ln>
            <a:noFill/>
          </a:ln>
        </p:spPr>
        <p:txBody>
          <a:bodyPr anchorCtr="0" anchor="t" bIns="68575" lIns="137150" spcFirstLastPara="1" rIns="137150" wrap="square" tIns="68575">
            <a:spAutoFit/>
          </a:bodyPr>
          <a:lstStyle/>
          <a:p>
            <a:pPr indent="0" lvl="0" marL="0" marR="0" rtl="0" algn="ctr">
              <a:spcBef>
                <a:spcPts val="0"/>
              </a:spcBef>
              <a:spcAft>
                <a:spcPts val="0"/>
              </a:spcAft>
              <a:buNone/>
            </a:pPr>
            <a:r>
              <a:rPr b="1" i="0" lang="en-US" sz="2800" u="none" cap="none" strike="noStrike">
                <a:solidFill>
                  <a:schemeClr val="dk1"/>
                </a:solidFill>
                <a:latin typeface="Poppins"/>
                <a:ea typeface="Poppins"/>
                <a:cs typeface="Poppins"/>
                <a:sym typeface="Poppins"/>
              </a:rPr>
              <a:t>Outlet Pedagang Daging Anjing (PDA) di Bali Aug 2017 - Okt 2023</a:t>
            </a:r>
            <a:endParaRPr/>
          </a:p>
        </p:txBody>
      </p:sp>
      <p:graphicFrame>
        <p:nvGraphicFramePr>
          <p:cNvPr id="106" name="Google Shape;106;p2"/>
          <p:cNvGraphicFramePr/>
          <p:nvPr/>
        </p:nvGraphicFramePr>
        <p:xfrm>
          <a:off x="5562600" y="1485900"/>
          <a:ext cx="11353800" cy="6844041"/>
        </p:xfrm>
        <a:graphic>
          <a:graphicData uri="http://schemas.openxmlformats.org/drawingml/2006/chart">
            <c:chart r:id="rId3"/>
          </a:graphicData>
        </a:graphic>
      </p:graphicFrame>
      <p:sp>
        <p:nvSpPr>
          <p:cNvPr id="107" name="Google Shape;107;p2"/>
          <p:cNvSpPr txBox="1"/>
          <p:nvPr/>
        </p:nvSpPr>
        <p:spPr>
          <a:xfrm>
            <a:off x="482579" y="1592194"/>
            <a:ext cx="302562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chemeClr val="dk1"/>
                </a:solidFill>
                <a:latin typeface="Poppins"/>
                <a:ea typeface="Poppins"/>
                <a:cs typeface="Poppins"/>
                <a:sym typeface="Poppins"/>
              </a:rPr>
              <a:t>Glosarium</a:t>
            </a:r>
            <a:endParaRPr b="1" sz="3200">
              <a:solidFill>
                <a:schemeClr val="dk1"/>
              </a:solidFill>
              <a:latin typeface="Poppins"/>
              <a:ea typeface="Poppins"/>
              <a:cs typeface="Poppins"/>
              <a:sym typeface="Poppins"/>
            </a:endParaRPr>
          </a:p>
        </p:txBody>
      </p:sp>
      <p:grpSp>
        <p:nvGrpSpPr>
          <p:cNvPr id="108" name="Google Shape;108;p2"/>
          <p:cNvGrpSpPr/>
          <p:nvPr/>
        </p:nvGrpSpPr>
        <p:grpSpPr>
          <a:xfrm>
            <a:off x="479706" y="3894115"/>
            <a:ext cx="4060922" cy="1173860"/>
            <a:chOff x="2979045" y="5241518"/>
            <a:chExt cx="2707281" cy="782573"/>
          </a:xfrm>
        </p:grpSpPr>
        <p:grpSp>
          <p:nvGrpSpPr>
            <p:cNvPr id="109" name="Google Shape;109;p2"/>
            <p:cNvGrpSpPr/>
            <p:nvPr/>
          </p:nvGrpSpPr>
          <p:grpSpPr>
            <a:xfrm>
              <a:off x="3397656" y="5241518"/>
              <a:ext cx="2288670" cy="782573"/>
              <a:chOff x="3452487" y="5241518"/>
              <a:chExt cx="2288670" cy="782573"/>
            </a:xfrm>
          </p:grpSpPr>
          <p:sp>
            <p:nvSpPr>
              <p:cNvPr id="110" name="Google Shape;110;p2"/>
              <p:cNvSpPr txBox="1"/>
              <p:nvPr/>
            </p:nvSpPr>
            <p:spPr>
              <a:xfrm>
                <a:off x="3452487" y="5241518"/>
                <a:ext cx="226943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Poppins"/>
                    <a:ea typeface="Poppins"/>
                    <a:cs typeface="Poppins"/>
                    <a:sym typeface="Poppins"/>
                  </a:rPr>
                  <a:t>Terdata (n=104)</a:t>
                </a:r>
                <a:endParaRPr b="1" sz="1800">
                  <a:solidFill>
                    <a:schemeClr val="dk1"/>
                  </a:solidFill>
                  <a:latin typeface="Poppins"/>
                  <a:ea typeface="Poppins"/>
                  <a:cs typeface="Poppins"/>
                  <a:sym typeface="Poppins"/>
                </a:endParaRPr>
              </a:p>
            </p:txBody>
          </p:sp>
          <p:sp>
            <p:nvSpPr>
              <p:cNvPr id="111" name="Google Shape;111;p2"/>
              <p:cNvSpPr txBox="1"/>
              <p:nvPr/>
            </p:nvSpPr>
            <p:spPr>
              <a:xfrm>
                <a:off x="3459618" y="5531648"/>
                <a:ext cx="2281539"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Outlet daging anjing dilaporkan dan dikonfirmasi beroperasi melalui kunjungan terselubung</a:t>
                </a:r>
                <a:endParaRPr sz="1400">
                  <a:solidFill>
                    <a:schemeClr val="dk1"/>
                  </a:solidFill>
                  <a:latin typeface="Poppins Light"/>
                  <a:ea typeface="Poppins Light"/>
                  <a:cs typeface="Poppins Light"/>
                  <a:sym typeface="Poppins Light"/>
                </a:endParaRPr>
              </a:p>
            </p:txBody>
          </p:sp>
        </p:grpSp>
        <p:sp>
          <p:nvSpPr>
            <p:cNvPr id="112" name="Google Shape;112;p2"/>
            <p:cNvSpPr/>
            <p:nvPr/>
          </p:nvSpPr>
          <p:spPr>
            <a:xfrm>
              <a:off x="2979045" y="5241518"/>
              <a:ext cx="411480" cy="411480"/>
            </a:xfrm>
            <a:prstGeom prst="ellipse">
              <a:avLst/>
            </a:prstGeom>
            <a:solidFill>
              <a:srgbClr val="E55E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13" name="Google Shape;113;p2"/>
          <p:cNvGrpSpPr/>
          <p:nvPr/>
        </p:nvGrpSpPr>
        <p:grpSpPr>
          <a:xfrm>
            <a:off x="461555" y="5331806"/>
            <a:ext cx="4050225" cy="1604746"/>
            <a:chOff x="5750232" y="5241518"/>
            <a:chExt cx="2700150" cy="1069830"/>
          </a:xfrm>
        </p:grpSpPr>
        <p:grpSp>
          <p:nvGrpSpPr>
            <p:cNvPr id="114" name="Google Shape;114;p2"/>
            <p:cNvGrpSpPr/>
            <p:nvPr/>
          </p:nvGrpSpPr>
          <p:grpSpPr>
            <a:xfrm>
              <a:off x="6161711" y="5241518"/>
              <a:ext cx="2288671" cy="1069830"/>
              <a:chOff x="8825415" y="3820355"/>
              <a:chExt cx="2288671" cy="1069830"/>
            </a:xfrm>
          </p:grpSpPr>
          <p:sp>
            <p:nvSpPr>
              <p:cNvPr id="115" name="Google Shape;115;p2"/>
              <p:cNvSpPr txBox="1"/>
              <p:nvPr/>
            </p:nvSpPr>
            <p:spPr>
              <a:xfrm>
                <a:off x="8825415" y="3820355"/>
                <a:ext cx="22815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Poppins"/>
                    <a:ea typeface="Poppins"/>
                    <a:cs typeface="Poppins"/>
                    <a:sym typeface="Poppins"/>
                  </a:rPr>
                  <a:t>Tidak terbukti (n=12)</a:t>
                </a:r>
                <a:endParaRPr b="1" sz="1800">
                  <a:solidFill>
                    <a:schemeClr val="dk1"/>
                  </a:solidFill>
                  <a:latin typeface="Poppins"/>
                  <a:ea typeface="Poppins"/>
                  <a:cs typeface="Poppins"/>
                  <a:sym typeface="Poppins"/>
                </a:endParaRPr>
              </a:p>
            </p:txBody>
          </p:sp>
          <p:sp>
            <p:nvSpPr>
              <p:cNvPr id="116" name="Google Shape;116;p2"/>
              <p:cNvSpPr txBox="1"/>
              <p:nvPr/>
            </p:nvSpPr>
            <p:spPr>
              <a:xfrm>
                <a:off x="8832547" y="4110485"/>
                <a:ext cx="2281539" cy="77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Outlet daging anjing dilaporkan dan dicek melalui kunjungan terselubung namun terkonfirmasi tidak menjual daging anjing, atau lokasi tidak dapat ditemukan</a:t>
                </a:r>
                <a:endParaRPr sz="1400">
                  <a:solidFill>
                    <a:schemeClr val="dk1"/>
                  </a:solidFill>
                  <a:latin typeface="Poppins Light"/>
                  <a:ea typeface="Poppins Light"/>
                  <a:cs typeface="Poppins Light"/>
                  <a:sym typeface="Poppins Light"/>
                </a:endParaRPr>
              </a:p>
            </p:txBody>
          </p:sp>
        </p:grpSp>
        <p:sp>
          <p:nvSpPr>
            <p:cNvPr id="117" name="Google Shape;117;p2"/>
            <p:cNvSpPr/>
            <p:nvPr/>
          </p:nvSpPr>
          <p:spPr>
            <a:xfrm>
              <a:off x="5750232" y="5241518"/>
              <a:ext cx="411480" cy="411480"/>
            </a:xfrm>
            <a:prstGeom prst="ellipse">
              <a:avLst/>
            </a:prstGeom>
            <a:solidFill>
              <a:srgbClr val="F2A4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18" name="Google Shape;118;p2"/>
          <p:cNvGrpSpPr/>
          <p:nvPr/>
        </p:nvGrpSpPr>
        <p:grpSpPr>
          <a:xfrm>
            <a:off x="413516" y="7153694"/>
            <a:ext cx="5306060" cy="1389302"/>
            <a:chOff x="8444631" y="5241518"/>
            <a:chExt cx="3537373" cy="926201"/>
          </a:xfrm>
        </p:grpSpPr>
        <p:grpSp>
          <p:nvGrpSpPr>
            <p:cNvPr id="119" name="Google Shape;119;p2"/>
            <p:cNvGrpSpPr/>
            <p:nvPr/>
          </p:nvGrpSpPr>
          <p:grpSpPr>
            <a:xfrm>
              <a:off x="8825943" y="5241518"/>
              <a:ext cx="3156061" cy="926201"/>
              <a:chOff x="8854242" y="5510515"/>
              <a:chExt cx="3156061" cy="926201"/>
            </a:xfrm>
          </p:grpSpPr>
          <p:sp>
            <p:nvSpPr>
              <p:cNvPr id="120" name="Google Shape;120;p2"/>
              <p:cNvSpPr txBox="1"/>
              <p:nvPr/>
            </p:nvSpPr>
            <p:spPr>
              <a:xfrm>
                <a:off x="8854242" y="5510515"/>
                <a:ext cx="315606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Poppins"/>
                    <a:ea typeface="Poppins"/>
                    <a:cs typeface="Poppins"/>
                    <a:sym typeface="Poppins"/>
                  </a:rPr>
                  <a:t>Untuk dikonfirmasi (TBC) (n=0)</a:t>
                </a:r>
                <a:endParaRPr b="1" sz="1800">
                  <a:solidFill>
                    <a:schemeClr val="dk1"/>
                  </a:solidFill>
                  <a:latin typeface="Poppins"/>
                  <a:ea typeface="Poppins"/>
                  <a:cs typeface="Poppins"/>
                  <a:sym typeface="Poppins"/>
                </a:endParaRPr>
              </a:p>
            </p:txBody>
          </p:sp>
          <p:sp>
            <p:nvSpPr>
              <p:cNvPr id="121" name="Google Shape;121;p2"/>
              <p:cNvSpPr txBox="1"/>
              <p:nvPr/>
            </p:nvSpPr>
            <p:spPr>
              <a:xfrm>
                <a:off x="8861374" y="5800645"/>
                <a:ext cx="2281539" cy="6360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Outlet daging anjing sedang tidak pada jam operasi ketika dikunjungi dan membutuhkan kunjungan lebih lanjut </a:t>
                </a:r>
                <a:endParaRPr/>
              </a:p>
            </p:txBody>
          </p:sp>
        </p:grpSp>
        <p:sp>
          <p:nvSpPr>
            <p:cNvPr id="122" name="Google Shape;122;p2"/>
            <p:cNvSpPr/>
            <p:nvPr/>
          </p:nvSpPr>
          <p:spPr>
            <a:xfrm>
              <a:off x="8444631" y="5241518"/>
              <a:ext cx="411480" cy="411480"/>
            </a:xfrm>
            <a:prstGeom prst="ellipse">
              <a:avLst/>
            </a:prstGeom>
            <a:solidFill>
              <a:srgbClr val="C3DF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23" name="Google Shape;123;p2"/>
          <p:cNvGrpSpPr/>
          <p:nvPr/>
        </p:nvGrpSpPr>
        <p:grpSpPr>
          <a:xfrm>
            <a:off x="482579" y="2319669"/>
            <a:ext cx="4068738" cy="1354925"/>
            <a:chOff x="321719" y="5241518"/>
            <a:chExt cx="2712492" cy="903283"/>
          </a:xfrm>
        </p:grpSpPr>
        <p:grpSp>
          <p:nvGrpSpPr>
            <p:cNvPr id="124" name="Google Shape;124;p2"/>
            <p:cNvGrpSpPr/>
            <p:nvPr/>
          </p:nvGrpSpPr>
          <p:grpSpPr>
            <a:xfrm>
              <a:off x="745541" y="5241518"/>
              <a:ext cx="2288670" cy="903283"/>
              <a:chOff x="1076325" y="5254311"/>
              <a:chExt cx="2288670" cy="903283"/>
            </a:xfrm>
          </p:grpSpPr>
          <p:sp>
            <p:nvSpPr>
              <p:cNvPr id="125" name="Google Shape;125;p2"/>
              <p:cNvSpPr txBox="1"/>
              <p:nvPr/>
            </p:nvSpPr>
            <p:spPr>
              <a:xfrm>
                <a:off x="1076325" y="5254311"/>
                <a:ext cx="200436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Poppins"/>
                    <a:ea typeface="Poppins"/>
                    <a:cs typeface="Poppins"/>
                    <a:sym typeface="Poppins"/>
                  </a:rPr>
                  <a:t>Dilaporkan (N=116)</a:t>
                </a:r>
                <a:endParaRPr b="1" sz="1800">
                  <a:solidFill>
                    <a:schemeClr val="dk1"/>
                  </a:solidFill>
                  <a:latin typeface="Poppins"/>
                  <a:ea typeface="Poppins"/>
                  <a:cs typeface="Poppins"/>
                  <a:sym typeface="Poppins"/>
                </a:endParaRPr>
              </a:p>
            </p:txBody>
          </p:sp>
          <p:sp>
            <p:nvSpPr>
              <p:cNvPr id="126" name="Google Shape;126;p2"/>
              <p:cNvSpPr txBox="1"/>
              <p:nvPr/>
            </p:nvSpPr>
            <p:spPr>
              <a:xfrm>
                <a:off x="1083456" y="5521523"/>
                <a:ext cx="2281539" cy="6360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Tim diinformasikan tentang kemungkinan outlet daging anjing oleh sumber pemerintah atau non pemerintah</a:t>
                </a:r>
                <a:endParaRPr sz="1400">
                  <a:solidFill>
                    <a:schemeClr val="dk1"/>
                  </a:solidFill>
                  <a:latin typeface="Poppins Light"/>
                  <a:ea typeface="Poppins Light"/>
                  <a:cs typeface="Poppins Light"/>
                  <a:sym typeface="Poppins Light"/>
                </a:endParaRPr>
              </a:p>
            </p:txBody>
          </p:sp>
        </p:grpSp>
        <p:sp>
          <p:nvSpPr>
            <p:cNvPr id="127" name="Google Shape;127;p2"/>
            <p:cNvSpPr/>
            <p:nvPr/>
          </p:nvSpPr>
          <p:spPr>
            <a:xfrm>
              <a:off x="321719" y="5241518"/>
              <a:ext cx="411480" cy="411480"/>
            </a:xfrm>
            <a:prstGeom prst="ellipse">
              <a:avLst/>
            </a:prstGeom>
            <a:solidFill>
              <a:srgbClr val="7C9C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28" name="Google Shape;128;p2"/>
          <p:cNvGrpSpPr/>
          <p:nvPr/>
        </p:nvGrpSpPr>
        <p:grpSpPr>
          <a:xfrm>
            <a:off x="609600" y="8877300"/>
            <a:ext cx="17535912" cy="1138412"/>
            <a:chOff x="609600" y="8877300"/>
            <a:chExt cx="17535912" cy="1138412"/>
          </a:xfrm>
        </p:grpSpPr>
        <p:pic>
          <p:nvPicPr>
            <p:cNvPr id="129" name="Google Shape;129;p2"/>
            <p:cNvPicPr preferRelativeResize="0"/>
            <p:nvPr/>
          </p:nvPicPr>
          <p:blipFill rotWithShape="1">
            <a:blip r:embed="rId4">
              <a:alphaModFix/>
            </a:blip>
            <a:srcRect b="0" l="0" r="0" t="0"/>
            <a:stretch/>
          </p:blipFill>
          <p:spPr>
            <a:xfrm>
              <a:off x="16535400" y="8877300"/>
              <a:ext cx="1610112" cy="1138412"/>
            </a:xfrm>
            <a:prstGeom prst="rect">
              <a:avLst/>
            </a:prstGeom>
            <a:noFill/>
            <a:ln>
              <a:noFill/>
            </a:ln>
          </p:spPr>
        </p:pic>
        <p:cxnSp>
          <p:nvCxnSpPr>
            <p:cNvPr id="130" name="Google Shape;130;p2"/>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131" name="Google Shape;131;p2"/>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20"/>
          <p:cNvSpPr/>
          <p:nvPr/>
        </p:nvSpPr>
        <p:spPr>
          <a:xfrm>
            <a:off x="605971" y="1724601"/>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513" name="Google Shape;513;p20"/>
          <p:cNvSpPr txBox="1"/>
          <p:nvPr/>
        </p:nvSpPr>
        <p:spPr>
          <a:xfrm>
            <a:off x="605971" y="2007496"/>
            <a:ext cx="11052629"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chemeClr val="dk1"/>
                </a:solidFill>
                <a:latin typeface="Poppins"/>
                <a:ea typeface="Poppins"/>
                <a:cs typeface="Poppins"/>
                <a:sym typeface="Poppins"/>
              </a:rPr>
              <a:t>Program PDA telah dipresentasikan di:</a:t>
            </a:r>
            <a:endParaRPr sz="2400">
              <a:solidFill>
                <a:srgbClr val="000000"/>
              </a:solidFill>
              <a:latin typeface="Poppins"/>
              <a:ea typeface="Poppins"/>
              <a:cs typeface="Poppins"/>
              <a:sym typeface="Poppins"/>
            </a:endParaRPr>
          </a:p>
        </p:txBody>
      </p:sp>
      <p:sp>
        <p:nvSpPr>
          <p:cNvPr id="514" name="Google Shape;514;p20"/>
          <p:cNvSpPr txBox="1"/>
          <p:nvPr/>
        </p:nvSpPr>
        <p:spPr>
          <a:xfrm>
            <a:off x="605971" y="734520"/>
            <a:ext cx="17553561" cy="881652"/>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lang="en-US" sz="5499">
                <a:solidFill>
                  <a:srgbClr val="000000"/>
                </a:solidFill>
                <a:latin typeface="Barlow"/>
                <a:ea typeface="Barlow"/>
                <a:cs typeface="Barlow"/>
                <a:sym typeface="Barlow"/>
              </a:rPr>
              <a:t>EE: </a:t>
            </a:r>
            <a:r>
              <a:rPr b="1" lang="en-US" sz="5400">
                <a:solidFill>
                  <a:schemeClr val="dk1"/>
                </a:solidFill>
                <a:latin typeface="Barlow"/>
                <a:ea typeface="Barlow"/>
                <a:cs typeface="Barlow"/>
                <a:sym typeface="Barlow"/>
              </a:rPr>
              <a:t>PADA KONFERENSI NASIONAL DAN INTERNASIONAL</a:t>
            </a:r>
            <a:endParaRPr b="1" sz="5400">
              <a:solidFill>
                <a:srgbClr val="000000"/>
              </a:solidFill>
              <a:latin typeface="Barlow"/>
              <a:ea typeface="Barlow"/>
              <a:cs typeface="Barlow"/>
              <a:sym typeface="Barlow"/>
            </a:endParaRPr>
          </a:p>
        </p:txBody>
      </p:sp>
      <p:sp>
        <p:nvSpPr>
          <p:cNvPr id="515" name="Google Shape;515;p20"/>
          <p:cNvSpPr txBox="1"/>
          <p:nvPr/>
        </p:nvSpPr>
        <p:spPr>
          <a:xfrm>
            <a:off x="547915" y="7235707"/>
            <a:ext cx="8062686" cy="166199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rgbClr val="000000"/>
                </a:solidFill>
                <a:latin typeface="Arimo"/>
                <a:ea typeface="Arimo"/>
                <a:cs typeface="Arimo"/>
                <a:sym typeface="Arimo"/>
              </a:rPr>
              <a:t>2018</a:t>
            </a:r>
            <a:endParaRPr/>
          </a:p>
          <a:p>
            <a:pPr indent="0" lvl="0" marL="0" marR="0" rtl="0" algn="l">
              <a:spcBef>
                <a:spcPts val="0"/>
              </a:spcBef>
              <a:spcAft>
                <a:spcPts val="0"/>
              </a:spcAft>
              <a:buNone/>
            </a:pPr>
            <a:r>
              <a:rPr lang="en-US" sz="1800">
                <a:solidFill>
                  <a:srgbClr val="000000"/>
                </a:solidFill>
                <a:latin typeface="Arimo"/>
                <a:ea typeface="Arimo"/>
                <a:cs typeface="Arimo"/>
                <a:sym typeface="Arimo"/>
              </a:rPr>
              <a:t>18th IVMA Congress ke XVIII  (Indonesian Veterinary Medicine Association) and 20th FAVA Conference (Federation of Asian Veterinary Association), di  Nusa Dua, Bali, Indonesia</a:t>
            </a:r>
            <a:endParaRPr/>
          </a:p>
          <a:p>
            <a:pPr indent="0" lvl="0" marL="0" marR="0" rtl="0" algn="l">
              <a:spcBef>
                <a:spcPts val="0"/>
              </a:spcBef>
              <a:spcAft>
                <a:spcPts val="0"/>
              </a:spcAft>
              <a:buNone/>
            </a:pPr>
            <a:r>
              <a:rPr lang="en-US" sz="1800">
                <a:solidFill>
                  <a:srgbClr val="000000"/>
                </a:solidFill>
                <a:latin typeface="Arimo"/>
                <a:ea typeface="Arimo"/>
                <a:cs typeface="Arimo"/>
                <a:sym typeface="Arimo"/>
              </a:rPr>
              <a:t>“Turning Research into Result: Characterizing the DMT in Bali to Help End the Trade”</a:t>
            </a:r>
            <a:endParaRPr/>
          </a:p>
        </p:txBody>
      </p:sp>
      <p:pic>
        <p:nvPicPr>
          <p:cNvPr id="516" name="Google Shape;516;p20"/>
          <p:cNvPicPr preferRelativeResize="0"/>
          <p:nvPr/>
        </p:nvPicPr>
        <p:blipFill rotWithShape="1">
          <a:blip r:embed="rId4">
            <a:alphaModFix/>
          </a:blip>
          <a:srcRect b="0" l="0" r="0" t="0"/>
          <a:stretch/>
        </p:blipFill>
        <p:spPr>
          <a:xfrm>
            <a:off x="569685" y="2768152"/>
            <a:ext cx="5831115" cy="4373336"/>
          </a:xfrm>
          <a:prstGeom prst="rect">
            <a:avLst/>
          </a:prstGeom>
          <a:noFill/>
          <a:ln>
            <a:noFill/>
          </a:ln>
        </p:spPr>
      </p:pic>
      <p:pic>
        <p:nvPicPr>
          <p:cNvPr id="517" name="Google Shape;517;p20"/>
          <p:cNvPicPr preferRelativeResize="0"/>
          <p:nvPr/>
        </p:nvPicPr>
        <p:blipFill rotWithShape="1">
          <a:blip r:embed="rId5">
            <a:alphaModFix/>
          </a:blip>
          <a:srcRect b="0" l="0" r="0" t="0"/>
          <a:stretch/>
        </p:blipFill>
        <p:spPr>
          <a:xfrm>
            <a:off x="9357351" y="2643090"/>
            <a:ext cx="5997864" cy="4498398"/>
          </a:xfrm>
          <a:prstGeom prst="rect">
            <a:avLst/>
          </a:prstGeom>
          <a:noFill/>
          <a:ln>
            <a:noFill/>
          </a:ln>
        </p:spPr>
      </p:pic>
      <p:sp>
        <p:nvSpPr>
          <p:cNvPr id="518" name="Google Shape;518;p20"/>
          <p:cNvSpPr txBox="1"/>
          <p:nvPr/>
        </p:nvSpPr>
        <p:spPr>
          <a:xfrm>
            <a:off x="9382751" y="7373316"/>
            <a:ext cx="6809361"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rgbClr val="000000"/>
                </a:solidFill>
                <a:latin typeface="Arimo"/>
                <a:ea typeface="Arimo"/>
                <a:cs typeface="Arimo"/>
                <a:sym typeface="Arimo"/>
              </a:rPr>
              <a:t>2019</a:t>
            </a:r>
            <a:endParaRPr/>
          </a:p>
          <a:p>
            <a:pPr indent="0" lvl="0" marL="0" marR="0" rtl="0" algn="l">
              <a:spcBef>
                <a:spcPts val="0"/>
              </a:spcBef>
              <a:spcAft>
                <a:spcPts val="0"/>
              </a:spcAft>
              <a:buNone/>
            </a:pPr>
            <a:r>
              <a:rPr lang="en-US" sz="2000">
                <a:solidFill>
                  <a:srgbClr val="000000"/>
                </a:solidFill>
                <a:latin typeface="Arimo"/>
                <a:ea typeface="Arimo"/>
                <a:cs typeface="Arimo"/>
                <a:sym typeface="Arimo"/>
              </a:rPr>
              <a:t>Australian and New Zealand College of Veterinary Scientists (ANZCVS), Gold Coast, Australia </a:t>
            </a:r>
            <a:endParaRPr/>
          </a:p>
          <a:p>
            <a:pPr indent="0" lvl="0" marL="0" marR="0" rtl="0" algn="l">
              <a:spcBef>
                <a:spcPts val="0"/>
              </a:spcBef>
              <a:spcAft>
                <a:spcPts val="0"/>
              </a:spcAft>
              <a:buNone/>
            </a:pPr>
            <a:r>
              <a:rPr lang="en-US" sz="2000">
                <a:solidFill>
                  <a:schemeClr val="dk1"/>
                </a:solidFill>
                <a:latin typeface="Arimo"/>
                <a:ea typeface="Arimo"/>
                <a:cs typeface="Arimo"/>
                <a:sym typeface="Arimo"/>
              </a:rPr>
              <a:t>“Characterisation and Closure of Dog Meat Trade in Bali”</a:t>
            </a:r>
            <a:endParaRPr sz="2000">
              <a:solidFill>
                <a:srgbClr val="000000"/>
              </a:solidFill>
              <a:latin typeface="Arimo"/>
              <a:ea typeface="Arimo"/>
              <a:cs typeface="Arimo"/>
              <a:sym typeface="Arimo"/>
            </a:endParaRPr>
          </a:p>
        </p:txBody>
      </p:sp>
      <p:grpSp>
        <p:nvGrpSpPr>
          <p:cNvPr id="519" name="Google Shape;519;p20"/>
          <p:cNvGrpSpPr/>
          <p:nvPr/>
        </p:nvGrpSpPr>
        <p:grpSpPr>
          <a:xfrm>
            <a:off x="609600" y="8877300"/>
            <a:ext cx="17535912" cy="1138412"/>
            <a:chOff x="609600" y="8877300"/>
            <a:chExt cx="17535912" cy="1138412"/>
          </a:xfrm>
        </p:grpSpPr>
        <p:pic>
          <p:nvPicPr>
            <p:cNvPr id="520" name="Google Shape;520;p20"/>
            <p:cNvPicPr preferRelativeResize="0"/>
            <p:nvPr/>
          </p:nvPicPr>
          <p:blipFill rotWithShape="1">
            <a:blip r:embed="rId6">
              <a:alphaModFix/>
            </a:blip>
            <a:srcRect b="0" l="0" r="0" t="0"/>
            <a:stretch/>
          </p:blipFill>
          <p:spPr>
            <a:xfrm>
              <a:off x="16535400" y="8877300"/>
              <a:ext cx="1610112" cy="1138412"/>
            </a:xfrm>
            <a:prstGeom prst="rect">
              <a:avLst/>
            </a:prstGeom>
            <a:noFill/>
            <a:ln>
              <a:noFill/>
            </a:ln>
          </p:spPr>
        </p:pic>
        <p:cxnSp>
          <p:nvCxnSpPr>
            <p:cNvPr id="521" name="Google Shape;521;p20"/>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522" name="Google Shape;522;p20"/>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1"/>
          <p:cNvSpPr/>
          <p:nvPr/>
        </p:nvSpPr>
        <p:spPr>
          <a:xfrm>
            <a:off x="734439" y="1886006"/>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528" name="Google Shape;528;p21"/>
          <p:cNvSpPr txBox="1"/>
          <p:nvPr/>
        </p:nvSpPr>
        <p:spPr>
          <a:xfrm>
            <a:off x="761307" y="2139304"/>
            <a:ext cx="16786386" cy="397545"/>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Poppins"/>
                <a:ea typeface="Poppins"/>
                <a:cs typeface="Poppins"/>
                <a:sym typeface="Poppins"/>
              </a:rPr>
              <a:t>Program PDA telah dipresentasikan di:</a:t>
            </a:r>
            <a:endParaRPr sz="2400">
              <a:solidFill>
                <a:srgbClr val="000000"/>
              </a:solidFill>
              <a:latin typeface="Poppins"/>
              <a:ea typeface="Poppins"/>
              <a:cs typeface="Poppins"/>
              <a:sym typeface="Poppins"/>
            </a:endParaRPr>
          </a:p>
        </p:txBody>
      </p:sp>
      <p:sp>
        <p:nvSpPr>
          <p:cNvPr id="529" name="Google Shape;529;p21"/>
          <p:cNvSpPr txBox="1"/>
          <p:nvPr/>
        </p:nvSpPr>
        <p:spPr>
          <a:xfrm>
            <a:off x="734439" y="914400"/>
            <a:ext cx="17401161" cy="881652"/>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lang="en-US" sz="5499">
                <a:solidFill>
                  <a:srgbClr val="000000"/>
                </a:solidFill>
                <a:latin typeface="Barlow"/>
                <a:ea typeface="Barlow"/>
                <a:cs typeface="Barlow"/>
                <a:sym typeface="Barlow"/>
              </a:rPr>
              <a:t>EE: </a:t>
            </a:r>
            <a:r>
              <a:rPr b="1" lang="en-US" sz="5400">
                <a:solidFill>
                  <a:schemeClr val="dk1"/>
                </a:solidFill>
                <a:latin typeface="Barlow"/>
                <a:ea typeface="Barlow"/>
                <a:cs typeface="Barlow"/>
                <a:sym typeface="Barlow"/>
              </a:rPr>
              <a:t>PADA KONFERENSI NASIONAL DAN INTERNASIONAL</a:t>
            </a:r>
            <a:endParaRPr b="1" sz="5400">
              <a:solidFill>
                <a:srgbClr val="000000"/>
              </a:solidFill>
              <a:latin typeface="Barlow"/>
              <a:ea typeface="Barlow"/>
              <a:cs typeface="Barlow"/>
              <a:sym typeface="Barlow"/>
            </a:endParaRPr>
          </a:p>
        </p:txBody>
      </p:sp>
      <p:sp>
        <p:nvSpPr>
          <p:cNvPr id="530" name="Google Shape;530;p21"/>
          <p:cNvSpPr txBox="1"/>
          <p:nvPr/>
        </p:nvSpPr>
        <p:spPr>
          <a:xfrm>
            <a:off x="734439" y="7275379"/>
            <a:ext cx="6961761"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rgbClr val="000000"/>
                </a:solidFill>
                <a:latin typeface="Arimo"/>
                <a:ea typeface="Arimo"/>
                <a:cs typeface="Arimo"/>
                <a:sym typeface="Arimo"/>
              </a:rPr>
              <a:t>2019</a:t>
            </a:r>
            <a:endParaRPr/>
          </a:p>
          <a:p>
            <a:pPr indent="0" lvl="0" marL="0" marR="0" rtl="0" algn="l">
              <a:spcBef>
                <a:spcPts val="0"/>
              </a:spcBef>
              <a:spcAft>
                <a:spcPts val="0"/>
              </a:spcAft>
              <a:buNone/>
            </a:pPr>
            <a:r>
              <a:rPr lang="en-US" sz="2000">
                <a:solidFill>
                  <a:srgbClr val="000000"/>
                </a:solidFill>
                <a:latin typeface="Arimo"/>
                <a:ea typeface="Arimo"/>
                <a:cs typeface="Arimo"/>
                <a:sym typeface="Arimo"/>
              </a:rPr>
              <a:t>Asia for Animals (Afa) Conference 2019, Dalian, China </a:t>
            </a:r>
            <a:endParaRPr/>
          </a:p>
          <a:p>
            <a:pPr indent="0" lvl="0" marL="0" marR="0" rtl="0" algn="l">
              <a:spcBef>
                <a:spcPts val="0"/>
              </a:spcBef>
              <a:spcAft>
                <a:spcPts val="0"/>
              </a:spcAft>
              <a:buNone/>
            </a:pPr>
            <a:r>
              <a:rPr lang="en-US" sz="2000">
                <a:solidFill>
                  <a:schemeClr val="dk1"/>
                </a:solidFill>
                <a:latin typeface="Arimo"/>
                <a:ea typeface="Arimo"/>
                <a:cs typeface="Arimo"/>
                <a:sym typeface="Arimo"/>
              </a:rPr>
              <a:t>“Using Laws Creatively to Close the Dog Meat Trade in Bali”</a:t>
            </a:r>
            <a:endParaRPr sz="2000">
              <a:solidFill>
                <a:srgbClr val="000000"/>
              </a:solidFill>
              <a:latin typeface="Arimo"/>
              <a:ea typeface="Arimo"/>
              <a:cs typeface="Arimo"/>
              <a:sym typeface="Arimo"/>
            </a:endParaRPr>
          </a:p>
        </p:txBody>
      </p:sp>
      <p:pic>
        <p:nvPicPr>
          <p:cNvPr id="531" name="Google Shape;531;p21"/>
          <p:cNvPicPr preferRelativeResize="0"/>
          <p:nvPr/>
        </p:nvPicPr>
        <p:blipFill rotWithShape="1">
          <a:blip r:embed="rId4">
            <a:alphaModFix/>
          </a:blip>
          <a:srcRect b="0" l="0" r="0" t="0"/>
          <a:stretch/>
        </p:blipFill>
        <p:spPr>
          <a:xfrm>
            <a:off x="761307" y="2790329"/>
            <a:ext cx="5544652" cy="4158489"/>
          </a:xfrm>
          <a:prstGeom prst="rect">
            <a:avLst/>
          </a:prstGeom>
          <a:noFill/>
          <a:ln>
            <a:noFill/>
          </a:ln>
        </p:spPr>
      </p:pic>
      <p:sp>
        <p:nvSpPr>
          <p:cNvPr id="532" name="Google Shape;532;p21"/>
          <p:cNvSpPr txBox="1"/>
          <p:nvPr/>
        </p:nvSpPr>
        <p:spPr>
          <a:xfrm>
            <a:off x="9435019" y="7275379"/>
            <a:ext cx="7328981"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rgbClr val="000000"/>
                </a:solidFill>
                <a:latin typeface="Arimo"/>
                <a:ea typeface="Arimo"/>
                <a:cs typeface="Arimo"/>
                <a:sym typeface="Arimo"/>
              </a:rPr>
              <a:t>2023</a:t>
            </a:r>
            <a:endParaRPr/>
          </a:p>
          <a:p>
            <a:pPr indent="0" lvl="0" marL="0" marR="0" rtl="0" algn="l">
              <a:spcBef>
                <a:spcPts val="0"/>
              </a:spcBef>
              <a:spcAft>
                <a:spcPts val="0"/>
              </a:spcAft>
              <a:buNone/>
            </a:pPr>
            <a:r>
              <a:rPr lang="en-US" sz="2000">
                <a:solidFill>
                  <a:srgbClr val="000000"/>
                </a:solidFill>
                <a:latin typeface="Arimo"/>
                <a:ea typeface="Arimo"/>
                <a:cs typeface="Arimo"/>
                <a:sym typeface="Arimo"/>
              </a:rPr>
              <a:t>Asia for Animals (Afa) Conference 2019,Sarawak, Malaysia </a:t>
            </a:r>
            <a:endParaRPr/>
          </a:p>
          <a:p>
            <a:pPr indent="0" lvl="0" marL="0" marR="0" rtl="0" algn="l">
              <a:spcBef>
                <a:spcPts val="0"/>
              </a:spcBef>
              <a:spcAft>
                <a:spcPts val="0"/>
              </a:spcAft>
              <a:buNone/>
            </a:pPr>
            <a:r>
              <a:rPr lang="en-US" sz="2000">
                <a:solidFill>
                  <a:schemeClr val="dk1"/>
                </a:solidFill>
                <a:latin typeface="Arimo"/>
                <a:ea typeface="Arimo"/>
                <a:cs typeface="Arimo"/>
                <a:sym typeface="Arimo"/>
              </a:rPr>
              <a:t>“Education and Engagement to End Dog Meat Trade in Bali”</a:t>
            </a:r>
            <a:endParaRPr sz="2000">
              <a:solidFill>
                <a:srgbClr val="000000"/>
              </a:solidFill>
              <a:latin typeface="Arimo"/>
              <a:ea typeface="Arimo"/>
              <a:cs typeface="Arimo"/>
              <a:sym typeface="Arimo"/>
            </a:endParaRPr>
          </a:p>
        </p:txBody>
      </p:sp>
      <p:pic>
        <p:nvPicPr>
          <p:cNvPr id="533" name="Google Shape;533;p21"/>
          <p:cNvPicPr preferRelativeResize="0"/>
          <p:nvPr/>
        </p:nvPicPr>
        <p:blipFill rotWithShape="1">
          <a:blip r:embed="rId5">
            <a:alphaModFix/>
          </a:blip>
          <a:srcRect b="0" l="0" r="0" t="0"/>
          <a:stretch/>
        </p:blipFill>
        <p:spPr>
          <a:xfrm>
            <a:off x="9409620" y="2790329"/>
            <a:ext cx="4617006" cy="4158489"/>
          </a:xfrm>
          <a:prstGeom prst="rect">
            <a:avLst/>
          </a:prstGeom>
          <a:noFill/>
          <a:ln>
            <a:noFill/>
          </a:ln>
        </p:spPr>
      </p:pic>
      <p:grpSp>
        <p:nvGrpSpPr>
          <p:cNvPr id="534" name="Google Shape;534;p21"/>
          <p:cNvGrpSpPr/>
          <p:nvPr/>
        </p:nvGrpSpPr>
        <p:grpSpPr>
          <a:xfrm>
            <a:off x="609600" y="8877300"/>
            <a:ext cx="17535912" cy="1138412"/>
            <a:chOff x="609600" y="8877300"/>
            <a:chExt cx="17535912" cy="1138412"/>
          </a:xfrm>
        </p:grpSpPr>
        <p:pic>
          <p:nvPicPr>
            <p:cNvPr id="535" name="Google Shape;535;p21"/>
            <p:cNvPicPr preferRelativeResize="0"/>
            <p:nvPr/>
          </p:nvPicPr>
          <p:blipFill rotWithShape="1">
            <a:blip r:embed="rId6">
              <a:alphaModFix/>
            </a:blip>
            <a:srcRect b="0" l="0" r="0" t="0"/>
            <a:stretch/>
          </p:blipFill>
          <p:spPr>
            <a:xfrm>
              <a:off x="16535400" y="8877300"/>
              <a:ext cx="1610112" cy="1138412"/>
            </a:xfrm>
            <a:prstGeom prst="rect">
              <a:avLst/>
            </a:prstGeom>
            <a:noFill/>
            <a:ln>
              <a:noFill/>
            </a:ln>
          </p:spPr>
        </p:pic>
        <p:cxnSp>
          <p:nvCxnSpPr>
            <p:cNvPr id="536" name="Google Shape;536;p21"/>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537" name="Google Shape;537;p21"/>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2"/>
          <p:cNvSpPr/>
          <p:nvPr/>
        </p:nvSpPr>
        <p:spPr>
          <a:xfrm>
            <a:off x="734439" y="1824682"/>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543" name="Google Shape;543;p22"/>
          <p:cNvSpPr txBox="1"/>
          <p:nvPr/>
        </p:nvSpPr>
        <p:spPr>
          <a:xfrm>
            <a:off x="734439" y="914400"/>
            <a:ext cx="15891361" cy="894476"/>
          </a:xfrm>
          <a:prstGeom prst="rect">
            <a:avLst/>
          </a:prstGeom>
          <a:noFill/>
          <a:ln>
            <a:noFill/>
          </a:ln>
        </p:spPr>
        <p:txBody>
          <a:bodyPr anchorCtr="0" anchor="t" bIns="0" lIns="0" spcFirstLastPara="1" rIns="0" wrap="square" tIns="0">
            <a:spAutoFit/>
          </a:bodyPr>
          <a:lstStyle/>
          <a:p>
            <a:pPr indent="0" lvl="0" marL="0" marR="0" rtl="0" algn="l">
              <a:lnSpc>
                <a:spcPct val="128316"/>
              </a:lnSpc>
              <a:spcBef>
                <a:spcPts val="0"/>
              </a:spcBef>
              <a:spcAft>
                <a:spcPts val="0"/>
              </a:spcAft>
              <a:buNone/>
            </a:pPr>
            <a:r>
              <a:rPr b="1" lang="en-US" sz="6000">
                <a:solidFill>
                  <a:schemeClr val="dk1"/>
                </a:solidFill>
                <a:latin typeface="Barlow"/>
                <a:ea typeface="Barlow"/>
                <a:cs typeface="Barlow"/>
                <a:sym typeface="Barlow"/>
              </a:rPr>
              <a:t>RINGKASAN &amp; SIMPULAN</a:t>
            </a:r>
            <a:endParaRPr b="1" sz="5499">
              <a:solidFill>
                <a:srgbClr val="000000"/>
              </a:solidFill>
              <a:latin typeface="Barlow"/>
              <a:ea typeface="Barlow"/>
              <a:cs typeface="Barlow"/>
              <a:sym typeface="Barlow"/>
            </a:endParaRPr>
          </a:p>
        </p:txBody>
      </p:sp>
      <p:sp>
        <p:nvSpPr>
          <p:cNvPr id="544" name="Google Shape;544;p22"/>
          <p:cNvSpPr txBox="1"/>
          <p:nvPr/>
        </p:nvSpPr>
        <p:spPr>
          <a:xfrm>
            <a:off x="716296" y="2327296"/>
            <a:ext cx="1376170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Dalam pendekatan EE dekolonisasi kami untuk mengakhiri PDA di Bali, kami: </a:t>
            </a:r>
            <a:endParaRPr sz="24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400"/>
              <a:buFont typeface="Calibri"/>
              <a:buAutoNum type="arabicParenBoth"/>
            </a:pPr>
            <a:r>
              <a:rPr lang="en-US" sz="2400">
                <a:solidFill>
                  <a:schemeClr val="dk1"/>
                </a:solidFill>
                <a:latin typeface="Calibri"/>
                <a:ea typeface="Calibri"/>
                <a:cs typeface="Calibri"/>
                <a:sym typeface="Calibri"/>
              </a:rPr>
              <a:t>menerapkan praktik-praktik budaya yang selaras untuk meningkatkan kesejahteraan hewan dan menghentikan kekejaman terhadap hewan di tingkat desa; </a:t>
            </a:r>
            <a:endParaRPr sz="24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400"/>
              <a:buFont typeface="Calibri"/>
              <a:buAutoNum type="arabicParenBoth"/>
            </a:pPr>
            <a:r>
              <a:rPr lang="en-US" sz="2400">
                <a:solidFill>
                  <a:schemeClr val="dk1"/>
                </a:solidFill>
                <a:latin typeface="Calibri"/>
                <a:ea typeface="Calibri"/>
                <a:cs typeface="Calibri"/>
                <a:sym typeface="Calibri"/>
              </a:rPr>
              <a:t>mendorong kolaborasi dengan Pemerintah, Polisi dan Universitas untuk pengendalian PDA; dan </a:t>
            </a:r>
            <a:endParaRPr sz="24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400"/>
              <a:buFont typeface="Calibri"/>
              <a:buAutoNum type="arabicParenBoth"/>
            </a:pPr>
            <a:r>
              <a:rPr lang="en-US" sz="2400">
                <a:solidFill>
                  <a:schemeClr val="dk1"/>
                </a:solidFill>
                <a:latin typeface="Calibri"/>
                <a:ea typeface="Calibri"/>
                <a:cs typeface="Calibri"/>
                <a:sym typeface="Calibri"/>
              </a:rPr>
              <a:t>meningkatan kesejahteraan hewan dan layanan veteriner serta tata kelola merekanya untuk meningkatkan pengawasan,pengendalian, dan penutupan PDA .</a:t>
            </a:r>
            <a:endParaRPr sz="2400">
              <a:solidFill>
                <a:schemeClr val="dk1"/>
              </a:solidFill>
              <a:latin typeface="Calibri"/>
              <a:ea typeface="Calibri"/>
              <a:cs typeface="Calibri"/>
              <a:sym typeface="Calibri"/>
            </a:endParaRPr>
          </a:p>
        </p:txBody>
      </p:sp>
      <p:sp>
        <p:nvSpPr>
          <p:cNvPr id="545" name="Google Shape;545;p22"/>
          <p:cNvSpPr txBox="1"/>
          <p:nvPr/>
        </p:nvSpPr>
        <p:spPr>
          <a:xfrm>
            <a:off x="716297" y="5026501"/>
            <a:ext cx="1162810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Kami meyakini pendekatan dekolonisasi, top-down, bottom-up ini pada EE ini berhasil untuk mengakhiri PDA di Bali.</a:t>
            </a:r>
            <a:endParaRPr sz="2400">
              <a:solidFill>
                <a:schemeClr val="dk1"/>
              </a:solidFill>
              <a:latin typeface="Calibri"/>
              <a:ea typeface="Calibri"/>
              <a:cs typeface="Calibri"/>
              <a:sym typeface="Calibri"/>
            </a:endParaRPr>
          </a:p>
        </p:txBody>
      </p:sp>
      <p:sp>
        <p:nvSpPr>
          <p:cNvPr id="546" name="Google Shape;546;p22"/>
          <p:cNvSpPr txBox="1"/>
          <p:nvPr/>
        </p:nvSpPr>
        <p:spPr>
          <a:xfrm>
            <a:off x="694524" y="5981700"/>
            <a:ext cx="1203087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Dengan menggabungkan kearifan lokal dan data, kami telah menciptakan model EE yang kami yakini dapat diadaptasikan ke wilayah lain di Indonesia untuk mengakhiri PDA, atau diterapkan untuk mencapai hasil di bidang kesejahteraan hewan lainnya.</a:t>
            </a:r>
            <a:endParaRPr sz="2200">
              <a:solidFill>
                <a:schemeClr val="dk1"/>
              </a:solidFill>
              <a:latin typeface="Barlow"/>
              <a:ea typeface="Barlow"/>
              <a:cs typeface="Barlow"/>
              <a:sym typeface="Barlow"/>
            </a:endParaRPr>
          </a:p>
        </p:txBody>
      </p:sp>
      <p:grpSp>
        <p:nvGrpSpPr>
          <p:cNvPr id="547" name="Google Shape;547;p22"/>
          <p:cNvGrpSpPr/>
          <p:nvPr/>
        </p:nvGrpSpPr>
        <p:grpSpPr>
          <a:xfrm>
            <a:off x="609600" y="8877300"/>
            <a:ext cx="17535912" cy="1138412"/>
            <a:chOff x="609600" y="8877300"/>
            <a:chExt cx="17535912" cy="1138412"/>
          </a:xfrm>
        </p:grpSpPr>
        <p:pic>
          <p:nvPicPr>
            <p:cNvPr id="548" name="Google Shape;548;p22"/>
            <p:cNvPicPr preferRelativeResize="0"/>
            <p:nvPr/>
          </p:nvPicPr>
          <p:blipFill rotWithShape="1">
            <a:blip r:embed="rId4">
              <a:alphaModFix/>
            </a:blip>
            <a:srcRect b="0" l="0" r="0" t="0"/>
            <a:stretch/>
          </p:blipFill>
          <p:spPr>
            <a:xfrm>
              <a:off x="16535400" y="8877300"/>
              <a:ext cx="1610112" cy="1138412"/>
            </a:xfrm>
            <a:prstGeom prst="rect">
              <a:avLst/>
            </a:prstGeom>
            <a:noFill/>
            <a:ln>
              <a:noFill/>
            </a:ln>
          </p:spPr>
        </p:pic>
        <p:cxnSp>
          <p:nvCxnSpPr>
            <p:cNvPr id="549" name="Google Shape;549;p22"/>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550" name="Google Shape;550;p22"/>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23"/>
          <p:cNvSpPr/>
          <p:nvPr/>
        </p:nvSpPr>
        <p:spPr>
          <a:xfrm>
            <a:off x="734439" y="1824682"/>
            <a:ext cx="5571520" cy="131690"/>
          </a:xfrm>
          <a:custGeom>
            <a:rect b="b" l="l" r="r" t="t"/>
            <a:pathLst>
              <a:path extrusionOk="0" h="131690" w="5571520">
                <a:moveTo>
                  <a:pt x="0" y="0"/>
                </a:moveTo>
                <a:lnTo>
                  <a:pt x="5571520" y="0"/>
                </a:lnTo>
                <a:lnTo>
                  <a:pt x="5571520" y="131691"/>
                </a:lnTo>
                <a:lnTo>
                  <a:pt x="0" y="131691"/>
                </a:lnTo>
                <a:lnTo>
                  <a:pt x="0" y="0"/>
                </a:lnTo>
                <a:close/>
              </a:path>
            </a:pathLst>
          </a:custGeom>
          <a:blipFill rotWithShape="1">
            <a:blip r:embed="rId3">
              <a:alphaModFix/>
            </a:blip>
            <a:stretch>
              <a:fillRect b="0" l="0" r="0" t="0"/>
            </a:stretch>
          </a:blipFill>
          <a:ln>
            <a:noFill/>
          </a:ln>
        </p:spPr>
      </p:sp>
      <p:sp>
        <p:nvSpPr>
          <p:cNvPr id="556" name="Google Shape;556;p23"/>
          <p:cNvSpPr txBox="1"/>
          <p:nvPr/>
        </p:nvSpPr>
        <p:spPr>
          <a:xfrm>
            <a:off x="734439" y="914400"/>
            <a:ext cx="15891361" cy="881652"/>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lang="en-US" sz="5499">
                <a:solidFill>
                  <a:srgbClr val="000000"/>
                </a:solidFill>
                <a:latin typeface="Barlow"/>
                <a:ea typeface="Barlow"/>
                <a:cs typeface="Barlow"/>
                <a:sym typeface="Barlow"/>
              </a:rPr>
              <a:t>TERIMA KASIH</a:t>
            </a:r>
            <a:endParaRPr/>
          </a:p>
        </p:txBody>
      </p:sp>
      <p:sp>
        <p:nvSpPr>
          <p:cNvPr id="557" name="Google Shape;557;p23"/>
          <p:cNvSpPr txBox="1"/>
          <p:nvPr/>
        </p:nvSpPr>
        <p:spPr>
          <a:xfrm>
            <a:off x="5432062" y="3314700"/>
            <a:ext cx="10900261" cy="853439"/>
          </a:xfrm>
          <a:prstGeom prst="rect">
            <a:avLst/>
          </a:prstGeom>
          <a:noFill/>
          <a:ln>
            <a:noFill/>
          </a:ln>
        </p:spPr>
        <p:txBody>
          <a:bodyPr anchorCtr="0" anchor="t" bIns="0" lIns="0" spcFirstLastPara="1" rIns="0" wrap="square" tIns="0">
            <a:spAutoFit/>
          </a:bodyPr>
          <a:lstStyle/>
          <a:p>
            <a:pPr indent="0" lvl="0" marL="0" marR="0" rtl="0" algn="l">
              <a:lnSpc>
                <a:spcPct val="192474"/>
              </a:lnSpc>
              <a:spcBef>
                <a:spcPts val="0"/>
              </a:spcBef>
              <a:spcAft>
                <a:spcPts val="0"/>
              </a:spcAft>
              <a:buNone/>
            </a:pPr>
            <a:r>
              <a:rPr b="1" lang="en-US" sz="4000">
                <a:solidFill>
                  <a:srgbClr val="000000"/>
                </a:solidFill>
                <a:latin typeface="Barlow"/>
                <a:ea typeface="Barlow"/>
                <a:cs typeface="Barlow"/>
                <a:sym typeface="Barlow"/>
              </a:rPr>
              <a:t>SINTESIA ANIMALIA INDONESIA</a:t>
            </a:r>
            <a:endParaRPr/>
          </a:p>
        </p:txBody>
      </p:sp>
      <p:pic>
        <p:nvPicPr>
          <p:cNvPr id="558" name="Google Shape;558;p23"/>
          <p:cNvPicPr preferRelativeResize="0"/>
          <p:nvPr/>
        </p:nvPicPr>
        <p:blipFill rotWithShape="1">
          <a:blip r:embed="rId4">
            <a:alphaModFix/>
          </a:blip>
          <a:srcRect b="0" l="0" r="0" t="0"/>
          <a:stretch/>
        </p:blipFill>
        <p:spPr>
          <a:xfrm>
            <a:off x="1608335" y="2844590"/>
            <a:ext cx="3823727" cy="2703524"/>
          </a:xfrm>
          <a:prstGeom prst="rect">
            <a:avLst/>
          </a:prstGeom>
          <a:noFill/>
          <a:ln>
            <a:noFill/>
          </a:ln>
        </p:spPr>
      </p:pic>
      <p:sp>
        <p:nvSpPr>
          <p:cNvPr id="559" name="Google Shape;559;p23"/>
          <p:cNvSpPr txBox="1"/>
          <p:nvPr/>
        </p:nvSpPr>
        <p:spPr>
          <a:xfrm>
            <a:off x="5451112" y="4303770"/>
            <a:ext cx="11174688" cy="397545"/>
          </a:xfrm>
          <a:prstGeom prst="rect">
            <a:avLst/>
          </a:prstGeom>
          <a:noFill/>
          <a:ln>
            <a:noFill/>
          </a:ln>
        </p:spPr>
        <p:txBody>
          <a:bodyPr anchorCtr="0" anchor="t" bIns="0" lIns="0" spcFirstLastPara="1" rIns="0" wrap="square" tIns="0">
            <a:spAutoFit/>
          </a:bodyPr>
          <a:lstStyle/>
          <a:p>
            <a:pPr indent="0" lvl="0" marL="0" marR="0" rtl="0" algn="l">
              <a:lnSpc>
                <a:spcPct val="109964"/>
              </a:lnSpc>
              <a:spcBef>
                <a:spcPts val="0"/>
              </a:spcBef>
              <a:spcAft>
                <a:spcPts val="0"/>
              </a:spcAft>
              <a:buNone/>
            </a:pPr>
            <a:r>
              <a:rPr lang="en-US" sz="2800">
                <a:solidFill>
                  <a:srgbClr val="000000"/>
                </a:solidFill>
                <a:latin typeface="Barlow"/>
                <a:ea typeface="Barlow"/>
                <a:cs typeface="Barlow"/>
                <a:sym typeface="Barlow"/>
              </a:rPr>
              <a:t>sintesiaanimaliaindonesia.com</a:t>
            </a:r>
            <a:endParaRPr/>
          </a:p>
        </p:txBody>
      </p:sp>
      <p:sp>
        <p:nvSpPr>
          <p:cNvPr id="560" name="Google Shape;560;p23"/>
          <p:cNvSpPr txBox="1"/>
          <p:nvPr/>
        </p:nvSpPr>
        <p:spPr>
          <a:xfrm>
            <a:off x="5432062" y="4836946"/>
            <a:ext cx="11174688" cy="397545"/>
          </a:xfrm>
          <a:prstGeom prst="rect">
            <a:avLst/>
          </a:prstGeom>
          <a:noFill/>
          <a:ln>
            <a:noFill/>
          </a:ln>
        </p:spPr>
        <p:txBody>
          <a:bodyPr anchorCtr="0" anchor="t" bIns="0" lIns="0" spcFirstLastPara="1" rIns="0" wrap="square" tIns="0">
            <a:spAutoFit/>
          </a:bodyPr>
          <a:lstStyle/>
          <a:p>
            <a:pPr indent="0" lvl="0" marL="0" marR="0" rtl="0" algn="l">
              <a:lnSpc>
                <a:spcPct val="109964"/>
              </a:lnSpc>
              <a:spcBef>
                <a:spcPts val="0"/>
              </a:spcBef>
              <a:spcAft>
                <a:spcPts val="0"/>
              </a:spcAft>
              <a:buNone/>
            </a:pPr>
            <a:r>
              <a:rPr lang="en-US" sz="2800">
                <a:solidFill>
                  <a:srgbClr val="000000"/>
                </a:solidFill>
                <a:latin typeface="Barlow"/>
                <a:ea typeface="Barlow"/>
                <a:cs typeface="Barlow"/>
                <a:sym typeface="Barlow"/>
              </a:rPr>
              <a:t>e: info@sintesiaanimaliaindonesia.org</a:t>
            </a:r>
            <a:endParaRPr/>
          </a:p>
        </p:txBody>
      </p:sp>
      <p:sp>
        <p:nvSpPr>
          <p:cNvPr id="561" name="Google Shape;561;p23"/>
          <p:cNvSpPr txBox="1"/>
          <p:nvPr/>
        </p:nvSpPr>
        <p:spPr>
          <a:xfrm>
            <a:off x="827661" y="6930028"/>
            <a:ext cx="5715000" cy="397545"/>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Poppins"/>
                <a:ea typeface="Poppins"/>
                <a:cs typeface="Poppins"/>
                <a:sym typeface="Poppins"/>
              </a:rPr>
              <a:t>Terima kasih secara khusus kepada:</a:t>
            </a:r>
            <a:endParaRPr sz="2400">
              <a:solidFill>
                <a:srgbClr val="000000"/>
              </a:solidFill>
              <a:latin typeface="Poppins"/>
              <a:ea typeface="Poppins"/>
              <a:cs typeface="Poppins"/>
              <a:sym typeface="Poppins"/>
            </a:endParaRPr>
          </a:p>
        </p:txBody>
      </p:sp>
      <p:pic>
        <p:nvPicPr>
          <p:cNvPr id="562" name="Google Shape;562;p23"/>
          <p:cNvPicPr preferRelativeResize="0"/>
          <p:nvPr/>
        </p:nvPicPr>
        <p:blipFill rotWithShape="1">
          <a:blip r:embed="rId5">
            <a:alphaModFix/>
          </a:blip>
          <a:srcRect b="0" l="0" r="0" t="0"/>
          <a:stretch/>
        </p:blipFill>
        <p:spPr>
          <a:xfrm>
            <a:off x="368437" y="7243651"/>
            <a:ext cx="3151761" cy="2220559"/>
          </a:xfrm>
          <a:prstGeom prst="rect">
            <a:avLst/>
          </a:prstGeom>
          <a:noFill/>
          <a:ln>
            <a:noFill/>
          </a:ln>
        </p:spPr>
      </p:pic>
      <p:pic>
        <p:nvPicPr>
          <p:cNvPr id="563" name="Google Shape;563;p23"/>
          <p:cNvPicPr preferRelativeResize="0"/>
          <p:nvPr/>
        </p:nvPicPr>
        <p:blipFill rotWithShape="1">
          <a:blip r:embed="rId6">
            <a:alphaModFix/>
          </a:blip>
          <a:srcRect b="0" l="24102" r="21730" t="0"/>
          <a:stretch/>
        </p:blipFill>
        <p:spPr>
          <a:xfrm>
            <a:off x="3520198" y="7498075"/>
            <a:ext cx="1752116" cy="2422823"/>
          </a:xfrm>
          <a:prstGeom prst="rect">
            <a:avLst/>
          </a:prstGeom>
          <a:noFill/>
          <a:ln>
            <a:noFill/>
          </a:ln>
        </p:spPr>
      </p:pic>
      <p:pic>
        <p:nvPicPr>
          <p:cNvPr id="564" name="Google Shape;564;p23"/>
          <p:cNvPicPr preferRelativeResize="0"/>
          <p:nvPr/>
        </p:nvPicPr>
        <p:blipFill rotWithShape="1">
          <a:blip r:embed="rId7">
            <a:alphaModFix/>
          </a:blip>
          <a:srcRect b="0" l="0" r="0" t="0"/>
          <a:stretch/>
        </p:blipFill>
        <p:spPr>
          <a:xfrm>
            <a:off x="5562600" y="7653299"/>
            <a:ext cx="1752116" cy="2021672"/>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
          <p:cNvSpPr/>
          <p:nvPr/>
        </p:nvSpPr>
        <p:spPr>
          <a:xfrm>
            <a:off x="761523" y="571001"/>
            <a:ext cx="15716250" cy="1431161"/>
          </a:xfrm>
          <a:prstGeom prst="rect">
            <a:avLst/>
          </a:prstGeom>
          <a:noFill/>
          <a:ln>
            <a:noFill/>
          </a:ln>
        </p:spPr>
        <p:txBody>
          <a:bodyPr anchorCtr="0" anchor="t" bIns="68575" lIns="137150" spcFirstLastPara="1" rIns="137150" wrap="square" tIns="68575">
            <a:spAutoFit/>
          </a:bodyPr>
          <a:lstStyle/>
          <a:p>
            <a:pPr indent="0" lvl="0" marL="0" marR="0" rtl="0" algn="l">
              <a:spcBef>
                <a:spcPts val="0"/>
              </a:spcBef>
              <a:spcAft>
                <a:spcPts val="0"/>
              </a:spcAft>
              <a:buNone/>
            </a:pPr>
            <a:r>
              <a:rPr b="1" lang="en-US" sz="2800">
                <a:solidFill>
                  <a:schemeClr val="dk1"/>
                </a:solidFill>
                <a:latin typeface="Poppins"/>
                <a:ea typeface="Poppins"/>
                <a:cs typeface="Poppins"/>
                <a:sym typeface="Poppins"/>
              </a:rPr>
              <a:t>Outlet PDA di Bali Berdasarkan Kabupaten/Kota </a:t>
            </a:r>
            <a:endParaRPr b="1" sz="2800">
              <a:solidFill>
                <a:schemeClr val="dk1"/>
              </a:solidFill>
              <a:latin typeface="Poppins"/>
              <a:ea typeface="Poppins"/>
              <a:cs typeface="Poppins"/>
              <a:sym typeface="Poppins"/>
            </a:endParaRPr>
          </a:p>
          <a:p>
            <a:pPr indent="0" lvl="0" marL="0" marR="0" rtl="0" algn="l">
              <a:spcBef>
                <a:spcPts val="0"/>
              </a:spcBef>
              <a:spcAft>
                <a:spcPts val="0"/>
              </a:spcAft>
              <a:buNone/>
            </a:pPr>
            <a:r>
              <a:rPr b="1" lang="en-US" sz="2800">
                <a:solidFill>
                  <a:schemeClr val="dk1"/>
                </a:solidFill>
                <a:latin typeface="Poppins"/>
                <a:ea typeface="Poppins"/>
                <a:cs typeface="Poppins"/>
                <a:sym typeface="Poppins"/>
              </a:rPr>
              <a:t>Agustus 2017 - Oktober 2023 </a:t>
            </a:r>
            <a:endParaRPr b="1" sz="2800">
              <a:solidFill>
                <a:schemeClr val="dk1"/>
              </a:solidFill>
              <a:latin typeface="Poppins"/>
              <a:ea typeface="Poppins"/>
              <a:cs typeface="Poppins"/>
              <a:sym typeface="Poppins"/>
            </a:endParaRPr>
          </a:p>
          <a:p>
            <a:pPr indent="0" lvl="0" marL="0" marR="0" rtl="0" algn="l">
              <a:spcBef>
                <a:spcPts val="0"/>
              </a:spcBef>
              <a:spcAft>
                <a:spcPts val="0"/>
              </a:spcAft>
              <a:buNone/>
            </a:pPr>
            <a:r>
              <a:rPr b="1" lang="en-US" sz="2800">
                <a:solidFill>
                  <a:schemeClr val="dk1"/>
                </a:solidFill>
                <a:latin typeface="Poppins"/>
                <a:ea typeface="Poppins"/>
                <a:cs typeface="Poppins"/>
                <a:sym typeface="Poppins"/>
              </a:rPr>
              <a:t>Jumlah: 104 outlet</a:t>
            </a:r>
            <a:endParaRPr b="1" sz="2800">
              <a:solidFill>
                <a:schemeClr val="dk1"/>
              </a:solidFill>
              <a:latin typeface="Poppins"/>
              <a:ea typeface="Poppins"/>
              <a:cs typeface="Poppins"/>
              <a:sym typeface="Poppins"/>
            </a:endParaRPr>
          </a:p>
        </p:txBody>
      </p:sp>
      <p:sp>
        <p:nvSpPr>
          <p:cNvPr id="138" name="Google Shape;138;p3"/>
          <p:cNvSpPr txBox="1"/>
          <p:nvPr/>
        </p:nvSpPr>
        <p:spPr>
          <a:xfrm>
            <a:off x="11213270" y="2396894"/>
            <a:ext cx="37951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Poppins"/>
                <a:ea typeface="Poppins"/>
                <a:cs typeface="Poppins"/>
                <a:sym typeface="Poppins"/>
              </a:rPr>
              <a:t>Glosarium</a:t>
            </a:r>
            <a:endParaRPr b="1" sz="3200">
              <a:solidFill>
                <a:schemeClr val="dk1"/>
              </a:solidFill>
              <a:latin typeface="Poppins"/>
              <a:ea typeface="Poppins"/>
              <a:cs typeface="Poppins"/>
              <a:sym typeface="Poppins"/>
            </a:endParaRPr>
          </a:p>
        </p:txBody>
      </p:sp>
      <p:grpSp>
        <p:nvGrpSpPr>
          <p:cNvPr id="139" name="Google Shape;139;p3"/>
          <p:cNvGrpSpPr/>
          <p:nvPr/>
        </p:nvGrpSpPr>
        <p:grpSpPr>
          <a:xfrm>
            <a:off x="10972881" y="4343464"/>
            <a:ext cx="4060922" cy="1173854"/>
            <a:chOff x="2979045" y="5241518"/>
            <a:chExt cx="2707281" cy="782569"/>
          </a:xfrm>
        </p:grpSpPr>
        <p:grpSp>
          <p:nvGrpSpPr>
            <p:cNvPr id="140" name="Google Shape;140;p3"/>
            <p:cNvGrpSpPr/>
            <p:nvPr/>
          </p:nvGrpSpPr>
          <p:grpSpPr>
            <a:xfrm>
              <a:off x="3397656" y="5241518"/>
              <a:ext cx="2288670" cy="782569"/>
              <a:chOff x="3452487" y="5241518"/>
              <a:chExt cx="2288670" cy="782569"/>
            </a:xfrm>
          </p:grpSpPr>
          <p:sp>
            <p:nvSpPr>
              <p:cNvPr id="141" name="Google Shape;141;p3"/>
              <p:cNvSpPr txBox="1"/>
              <p:nvPr/>
            </p:nvSpPr>
            <p:spPr>
              <a:xfrm>
                <a:off x="3452487" y="5241518"/>
                <a:ext cx="226943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Poppins"/>
                    <a:ea typeface="Poppins"/>
                    <a:cs typeface="Poppins"/>
                    <a:sym typeface="Poppins"/>
                  </a:rPr>
                  <a:t>Open</a:t>
                </a:r>
                <a:r>
                  <a:rPr b="1" lang="en-US" sz="1800">
                    <a:solidFill>
                      <a:schemeClr val="dk1"/>
                    </a:solidFill>
                    <a:latin typeface="Poppins"/>
                    <a:ea typeface="Poppins"/>
                    <a:cs typeface="Poppins"/>
                    <a:sym typeface="Poppins"/>
                  </a:rPr>
                  <a:t> (n=5)</a:t>
                </a:r>
                <a:endParaRPr b="1" sz="1800">
                  <a:solidFill>
                    <a:schemeClr val="dk1"/>
                  </a:solidFill>
                  <a:latin typeface="Poppins"/>
                  <a:ea typeface="Poppins"/>
                  <a:cs typeface="Poppins"/>
                  <a:sym typeface="Poppins"/>
                </a:endParaRPr>
              </a:p>
            </p:txBody>
          </p:sp>
          <p:sp>
            <p:nvSpPr>
              <p:cNvPr id="142" name="Google Shape;142;p3"/>
              <p:cNvSpPr txBox="1"/>
              <p:nvPr/>
            </p:nvSpPr>
            <p:spPr>
              <a:xfrm>
                <a:off x="3459618" y="5531645"/>
                <a:ext cx="2281539" cy="4924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PDA menjual daging anjing (tidak termasuk outlet yang dibuka kembali )</a:t>
                </a:r>
                <a:endParaRPr/>
              </a:p>
            </p:txBody>
          </p:sp>
        </p:grpSp>
        <p:sp>
          <p:nvSpPr>
            <p:cNvPr id="143" name="Google Shape;143;p3"/>
            <p:cNvSpPr/>
            <p:nvPr/>
          </p:nvSpPr>
          <p:spPr>
            <a:xfrm>
              <a:off x="2979045" y="5241518"/>
              <a:ext cx="411480" cy="41148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44" name="Google Shape;144;p3"/>
          <p:cNvGrpSpPr/>
          <p:nvPr/>
        </p:nvGrpSpPr>
        <p:grpSpPr>
          <a:xfrm>
            <a:off x="10977764" y="5696465"/>
            <a:ext cx="4050225" cy="1173860"/>
            <a:chOff x="5750232" y="5241518"/>
            <a:chExt cx="2700150" cy="782573"/>
          </a:xfrm>
        </p:grpSpPr>
        <p:grpSp>
          <p:nvGrpSpPr>
            <p:cNvPr id="145" name="Google Shape;145;p3"/>
            <p:cNvGrpSpPr/>
            <p:nvPr/>
          </p:nvGrpSpPr>
          <p:grpSpPr>
            <a:xfrm>
              <a:off x="6161711" y="5241518"/>
              <a:ext cx="2288671" cy="782573"/>
              <a:chOff x="8825415" y="3820355"/>
              <a:chExt cx="2288671" cy="782573"/>
            </a:xfrm>
          </p:grpSpPr>
          <p:sp>
            <p:nvSpPr>
              <p:cNvPr id="146" name="Google Shape;146;p3"/>
              <p:cNvSpPr txBox="1"/>
              <p:nvPr/>
            </p:nvSpPr>
            <p:spPr>
              <a:xfrm>
                <a:off x="8825415" y="3820355"/>
                <a:ext cx="201708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Poppins"/>
                    <a:ea typeface="Poppins"/>
                    <a:cs typeface="Poppins"/>
                    <a:sym typeface="Poppins"/>
                  </a:rPr>
                  <a:t>Closed</a:t>
                </a:r>
                <a:r>
                  <a:rPr b="1" lang="en-US" sz="1800">
                    <a:solidFill>
                      <a:schemeClr val="dk1"/>
                    </a:solidFill>
                    <a:latin typeface="Poppins"/>
                    <a:ea typeface="Poppins"/>
                    <a:cs typeface="Poppins"/>
                    <a:sym typeface="Poppins"/>
                  </a:rPr>
                  <a:t> (n=94)</a:t>
                </a:r>
                <a:endParaRPr b="1" sz="1800">
                  <a:solidFill>
                    <a:schemeClr val="dk1"/>
                  </a:solidFill>
                  <a:latin typeface="Poppins"/>
                  <a:ea typeface="Poppins"/>
                  <a:cs typeface="Poppins"/>
                  <a:sym typeface="Poppins"/>
                </a:endParaRPr>
              </a:p>
            </p:txBody>
          </p:sp>
          <p:sp>
            <p:nvSpPr>
              <p:cNvPr id="147" name="Google Shape;147;p3"/>
              <p:cNvSpPr txBox="1"/>
              <p:nvPr/>
            </p:nvSpPr>
            <p:spPr>
              <a:xfrm>
                <a:off x="8832547" y="4110485"/>
                <a:ext cx="2281539"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PDA outlet tidak lagi menjual daging anjing (berubah menjadi bisnis lain, menu Daging anjing dihapus )</a:t>
                </a:r>
                <a:endParaRPr/>
              </a:p>
            </p:txBody>
          </p:sp>
        </p:grpSp>
        <p:sp>
          <p:nvSpPr>
            <p:cNvPr id="148" name="Google Shape;148;p3"/>
            <p:cNvSpPr/>
            <p:nvPr/>
          </p:nvSpPr>
          <p:spPr>
            <a:xfrm>
              <a:off x="5750232" y="5241518"/>
              <a:ext cx="411480" cy="411480"/>
            </a:xfrm>
            <a:prstGeom prst="ellipse">
              <a:avLst/>
            </a:prstGeom>
            <a:solidFill>
              <a:srgbClr val="F2A4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49" name="Google Shape;149;p3"/>
          <p:cNvGrpSpPr/>
          <p:nvPr/>
        </p:nvGrpSpPr>
        <p:grpSpPr>
          <a:xfrm>
            <a:off x="10972881" y="7040818"/>
            <a:ext cx="4935254" cy="1389302"/>
            <a:chOff x="8444631" y="5241518"/>
            <a:chExt cx="3290169" cy="926201"/>
          </a:xfrm>
        </p:grpSpPr>
        <p:grpSp>
          <p:nvGrpSpPr>
            <p:cNvPr id="150" name="Google Shape;150;p3"/>
            <p:cNvGrpSpPr/>
            <p:nvPr/>
          </p:nvGrpSpPr>
          <p:grpSpPr>
            <a:xfrm>
              <a:off x="8825944" y="5241518"/>
              <a:ext cx="2908856" cy="926201"/>
              <a:chOff x="8854243" y="5510515"/>
              <a:chExt cx="2908856" cy="926201"/>
            </a:xfrm>
          </p:grpSpPr>
          <p:sp>
            <p:nvSpPr>
              <p:cNvPr id="151" name="Google Shape;151;p3"/>
              <p:cNvSpPr txBox="1"/>
              <p:nvPr/>
            </p:nvSpPr>
            <p:spPr>
              <a:xfrm>
                <a:off x="8854243" y="5510515"/>
                <a:ext cx="290885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Poppins"/>
                    <a:ea typeface="Poppins"/>
                    <a:cs typeface="Poppins"/>
                    <a:sym typeface="Poppins"/>
                  </a:rPr>
                  <a:t>To Be Confirmed </a:t>
                </a:r>
                <a:r>
                  <a:rPr b="1" lang="en-US" sz="1800">
                    <a:solidFill>
                      <a:schemeClr val="dk1"/>
                    </a:solidFill>
                    <a:latin typeface="Poppins"/>
                    <a:ea typeface="Poppins"/>
                    <a:cs typeface="Poppins"/>
                    <a:sym typeface="Poppins"/>
                  </a:rPr>
                  <a:t>(TBC) (n=1)</a:t>
                </a:r>
                <a:endParaRPr b="1" sz="1800">
                  <a:solidFill>
                    <a:schemeClr val="dk1"/>
                  </a:solidFill>
                  <a:latin typeface="Poppins"/>
                  <a:ea typeface="Poppins"/>
                  <a:cs typeface="Poppins"/>
                  <a:sym typeface="Poppins"/>
                </a:endParaRPr>
              </a:p>
            </p:txBody>
          </p:sp>
          <p:sp>
            <p:nvSpPr>
              <p:cNvPr id="152" name="Google Shape;152;p3"/>
              <p:cNvSpPr txBox="1"/>
              <p:nvPr/>
            </p:nvSpPr>
            <p:spPr>
              <a:xfrm>
                <a:off x="8861374" y="5800645"/>
                <a:ext cx="2281539" cy="6360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PDA outlet dilaporkan, tidak pada jam berdagang saat dikunjungi, dan membutuhkan kunjungan lebih lanjut)</a:t>
                </a:r>
                <a:endParaRPr/>
              </a:p>
            </p:txBody>
          </p:sp>
        </p:grpSp>
        <p:sp>
          <p:nvSpPr>
            <p:cNvPr id="153" name="Google Shape;153;p3"/>
            <p:cNvSpPr/>
            <p:nvPr/>
          </p:nvSpPr>
          <p:spPr>
            <a:xfrm>
              <a:off x="8444631" y="5241518"/>
              <a:ext cx="411480" cy="411480"/>
            </a:xfrm>
            <a:prstGeom prst="ellipse">
              <a:avLst/>
            </a:prstGeom>
            <a:solidFill>
              <a:srgbClr val="C3DF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nvGrpSpPr>
          <p:cNvPr id="154" name="Google Shape;154;p3"/>
          <p:cNvGrpSpPr/>
          <p:nvPr/>
        </p:nvGrpSpPr>
        <p:grpSpPr>
          <a:xfrm>
            <a:off x="10965064" y="3168888"/>
            <a:ext cx="4068738" cy="924038"/>
            <a:chOff x="321719" y="5241518"/>
            <a:chExt cx="2712492" cy="616025"/>
          </a:xfrm>
        </p:grpSpPr>
        <p:grpSp>
          <p:nvGrpSpPr>
            <p:cNvPr id="155" name="Google Shape;155;p3"/>
            <p:cNvGrpSpPr/>
            <p:nvPr/>
          </p:nvGrpSpPr>
          <p:grpSpPr>
            <a:xfrm>
              <a:off x="745541" y="5241518"/>
              <a:ext cx="2288670" cy="616025"/>
              <a:chOff x="1076325" y="5254311"/>
              <a:chExt cx="2288670" cy="616025"/>
            </a:xfrm>
          </p:grpSpPr>
          <p:sp>
            <p:nvSpPr>
              <p:cNvPr id="156" name="Google Shape;156;p3"/>
              <p:cNvSpPr txBox="1"/>
              <p:nvPr/>
            </p:nvSpPr>
            <p:spPr>
              <a:xfrm>
                <a:off x="1076325" y="5254311"/>
                <a:ext cx="200436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Poppins"/>
                    <a:ea typeface="Poppins"/>
                    <a:cs typeface="Poppins"/>
                    <a:sym typeface="Poppins"/>
                  </a:rPr>
                  <a:t>Reopened</a:t>
                </a:r>
                <a:r>
                  <a:rPr b="1" lang="en-US" sz="1800">
                    <a:solidFill>
                      <a:schemeClr val="dk1"/>
                    </a:solidFill>
                    <a:latin typeface="Poppins"/>
                    <a:ea typeface="Poppins"/>
                    <a:cs typeface="Poppins"/>
                    <a:sym typeface="Poppins"/>
                  </a:rPr>
                  <a:t> (n=4)</a:t>
                </a:r>
                <a:endParaRPr b="1" sz="1800">
                  <a:solidFill>
                    <a:schemeClr val="dk1"/>
                  </a:solidFill>
                  <a:latin typeface="Poppins"/>
                  <a:ea typeface="Poppins"/>
                  <a:cs typeface="Poppins"/>
                  <a:sym typeface="Poppins"/>
                </a:endParaRPr>
              </a:p>
            </p:txBody>
          </p:sp>
          <p:sp>
            <p:nvSpPr>
              <p:cNvPr id="157" name="Google Shape;157;p3"/>
              <p:cNvSpPr txBox="1"/>
              <p:nvPr/>
            </p:nvSpPr>
            <p:spPr>
              <a:xfrm>
                <a:off x="1083456" y="5521523"/>
                <a:ext cx="2281539" cy="3488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Poppins Light"/>
                    <a:ea typeface="Poppins Light"/>
                    <a:cs typeface="Poppins Light"/>
                    <a:sym typeface="Poppins Light"/>
                  </a:rPr>
                  <a:t>Outlet PDA sudah ditutup namun beroperasi kembali </a:t>
                </a:r>
                <a:endParaRPr/>
              </a:p>
            </p:txBody>
          </p:sp>
        </p:grpSp>
        <p:sp>
          <p:nvSpPr>
            <p:cNvPr id="158" name="Google Shape;158;p3"/>
            <p:cNvSpPr/>
            <p:nvPr/>
          </p:nvSpPr>
          <p:spPr>
            <a:xfrm>
              <a:off x="321719" y="5241518"/>
              <a:ext cx="411480" cy="411480"/>
            </a:xfrm>
            <a:prstGeom prst="ellipse">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aphicFrame>
        <p:nvGraphicFramePr>
          <p:cNvPr id="159" name="Google Shape;159;p3"/>
          <p:cNvGraphicFramePr/>
          <p:nvPr/>
        </p:nvGraphicFramePr>
        <p:xfrm>
          <a:off x="672858" y="2558809"/>
          <a:ext cx="9690300" cy="6318600"/>
        </p:xfrm>
        <a:graphic>
          <a:graphicData uri="http://schemas.openxmlformats.org/drawingml/2006/chart">
            <c:chart r:id="rId3"/>
          </a:graphicData>
        </a:graphic>
      </p:graphicFrame>
      <p:grpSp>
        <p:nvGrpSpPr>
          <p:cNvPr id="160" name="Google Shape;160;p3"/>
          <p:cNvGrpSpPr/>
          <p:nvPr/>
        </p:nvGrpSpPr>
        <p:grpSpPr>
          <a:xfrm>
            <a:off x="609600" y="8877300"/>
            <a:ext cx="17535912" cy="1138412"/>
            <a:chOff x="609600" y="8877300"/>
            <a:chExt cx="17535912" cy="1138412"/>
          </a:xfrm>
        </p:grpSpPr>
        <p:pic>
          <p:nvPicPr>
            <p:cNvPr id="161" name="Google Shape;161;p3"/>
            <p:cNvPicPr preferRelativeResize="0"/>
            <p:nvPr/>
          </p:nvPicPr>
          <p:blipFill rotWithShape="1">
            <a:blip r:embed="rId4">
              <a:alphaModFix/>
            </a:blip>
            <a:srcRect b="0" l="0" r="0" t="0"/>
            <a:stretch/>
          </p:blipFill>
          <p:spPr>
            <a:xfrm>
              <a:off x="16535400" y="8877300"/>
              <a:ext cx="1610112" cy="1138412"/>
            </a:xfrm>
            <a:prstGeom prst="rect">
              <a:avLst/>
            </a:prstGeom>
            <a:noFill/>
            <a:ln>
              <a:noFill/>
            </a:ln>
          </p:spPr>
        </p:pic>
        <p:cxnSp>
          <p:nvCxnSpPr>
            <p:cNvPr id="162" name="Google Shape;162;p3"/>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163" name="Google Shape;163;p3"/>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4"/>
          <p:cNvPicPr preferRelativeResize="0"/>
          <p:nvPr/>
        </p:nvPicPr>
        <p:blipFill rotWithShape="1">
          <a:blip r:embed="rId3">
            <a:alphaModFix/>
          </a:blip>
          <a:srcRect b="29552" l="0" r="0" t="15925"/>
          <a:stretch/>
        </p:blipFill>
        <p:spPr>
          <a:xfrm>
            <a:off x="24463" y="860241"/>
            <a:ext cx="18287996" cy="5610421"/>
          </a:xfrm>
          <a:prstGeom prst="rect">
            <a:avLst/>
          </a:prstGeom>
          <a:noFill/>
          <a:ln>
            <a:noFill/>
          </a:ln>
        </p:spPr>
      </p:pic>
      <p:grpSp>
        <p:nvGrpSpPr>
          <p:cNvPr id="170" name="Google Shape;170;p4"/>
          <p:cNvGrpSpPr/>
          <p:nvPr/>
        </p:nvGrpSpPr>
        <p:grpSpPr>
          <a:xfrm>
            <a:off x="-72118" y="3918104"/>
            <a:ext cx="18526586" cy="2456374"/>
            <a:chOff x="0" y="-47625"/>
            <a:chExt cx="4816592" cy="860425"/>
          </a:xfrm>
        </p:grpSpPr>
        <p:sp>
          <p:nvSpPr>
            <p:cNvPr id="171" name="Google Shape;171;p4"/>
            <p:cNvSpPr/>
            <p:nvPr/>
          </p:nvSpPr>
          <p:spPr>
            <a:xfrm>
              <a:off x="0" y="0"/>
              <a:ext cx="4816592" cy="755102"/>
            </a:xfrm>
            <a:custGeom>
              <a:rect b="b" l="l" r="r" t="t"/>
              <a:pathLst>
                <a:path extrusionOk="0" h="755102" w="4816592">
                  <a:moveTo>
                    <a:pt x="0" y="0"/>
                  </a:moveTo>
                  <a:lnTo>
                    <a:pt x="4816592" y="0"/>
                  </a:lnTo>
                  <a:lnTo>
                    <a:pt x="4816592" y="755102"/>
                  </a:lnTo>
                  <a:lnTo>
                    <a:pt x="0" y="755102"/>
                  </a:lnTo>
                  <a:lnTo>
                    <a:pt x="0" y="0"/>
                  </a:lnTo>
                </a:path>
              </a:pathLst>
            </a:custGeom>
            <a:solidFill>
              <a:srgbClr val="A6A6A6">
                <a:alpha val="62745"/>
              </a:srgbClr>
            </a:solidFill>
            <a:ln>
              <a:noFill/>
            </a:ln>
          </p:spPr>
        </p:sp>
        <p:sp>
          <p:nvSpPr>
            <p:cNvPr id="172" name="Google Shape;172;p4"/>
            <p:cNvSpPr txBox="1"/>
            <p:nvPr/>
          </p:nvSpPr>
          <p:spPr>
            <a:xfrm>
              <a:off x="0" y="-47625"/>
              <a:ext cx="812800" cy="860425"/>
            </a:xfrm>
            <a:prstGeom prst="rect">
              <a:avLst/>
            </a:prstGeom>
            <a:solidFill>
              <a:srgbClr val="A6A6A6">
                <a:alpha val="62745"/>
              </a:srgbClr>
            </a:solid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3" name="Google Shape;173;p4"/>
          <p:cNvSpPr/>
          <p:nvPr/>
        </p:nvSpPr>
        <p:spPr>
          <a:xfrm>
            <a:off x="-668566" y="7484787"/>
            <a:ext cx="1192897" cy="2804067"/>
          </a:xfrm>
          <a:custGeom>
            <a:rect b="b" l="l" r="r" t="t"/>
            <a:pathLst>
              <a:path extrusionOk="0" h="2804067" w="1192897">
                <a:moveTo>
                  <a:pt x="0" y="0"/>
                </a:moveTo>
                <a:lnTo>
                  <a:pt x="1192897" y="0"/>
                </a:lnTo>
                <a:lnTo>
                  <a:pt x="1192897" y="2804067"/>
                </a:lnTo>
                <a:lnTo>
                  <a:pt x="0" y="2804067"/>
                </a:lnTo>
                <a:lnTo>
                  <a:pt x="0" y="0"/>
                </a:lnTo>
                <a:close/>
              </a:path>
            </a:pathLst>
          </a:custGeom>
          <a:blipFill rotWithShape="1">
            <a:blip r:embed="rId4">
              <a:alphaModFix/>
            </a:blip>
            <a:stretch>
              <a:fillRect b="0" l="0" r="0" t="0"/>
            </a:stretch>
          </a:blipFill>
          <a:ln>
            <a:noFill/>
          </a:ln>
        </p:spPr>
      </p:sp>
      <p:sp>
        <p:nvSpPr>
          <p:cNvPr id="174" name="Google Shape;174;p4"/>
          <p:cNvSpPr/>
          <p:nvPr/>
        </p:nvSpPr>
        <p:spPr>
          <a:xfrm>
            <a:off x="17261575" y="235874"/>
            <a:ext cx="1192897" cy="2804067"/>
          </a:xfrm>
          <a:custGeom>
            <a:rect b="b" l="l" r="r" t="t"/>
            <a:pathLst>
              <a:path extrusionOk="0" h="2804067" w="1192897">
                <a:moveTo>
                  <a:pt x="0" y="0"/>
                </a:moveTo>
                <a:lnTo>
                  <a:pt x="1192897" y="0"/>
                </a:lnTo>
                <a:lnTo>
                  <a:pt x="1192897" y="2804067"/>
                </a:lnTo>
                <a:lnTo>
                  <a:pt x="0" y="2804067"/>
                </a:lnTo>
                <a:lnTo>
                  <a:pt x="0" y="0"/>
                </a:lnTo>
                <a:close/>
              </a:path>
            </a:pathLst>
          </a:custGeom>
          <a:blipFill rotWithShape="1">
            <a:blip r:embed="rId4">
              <a:alphaModFix/>
            </a:blip>
            <a:stretch>
              <a:fillRect b="0" l="0" r="0" t="0"/>
            </a:stretch>
          </a:blipFill>
          <a:ln>
            <a:noFill/>
          </a:ln>
        </p:spPr>
      </p:sp>
      <p:grpSp>
        <p:nvGrpSpPr>
          <p:cNvPr id="175" name="Google Shape;175;p4"/>
          <p:cNvGrpSpPr/>
          <p:nvPr/>
        </p:nvGrpSpPr>
        <p:grpSpPr>
          <a:xfrm>
            <a:off x="6137971" y="9639579"/>
            <a:ext cx="1736970" cy="1736970"/>
            <a:chOff x="0" y="0"/>
            <a:chExt cx="812800" cy="812800"/>
          </a:xfrm>
        </p:grpSpPr>
        <p:sp>
          <p:nvSpPr>
            <p:cNvPr id="176" name="Google Shape;17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0000">
                <a:alpha val="0"/>
              </a:srgbClr>
            </a:solidFill>
            <a:ln cap="flat" cmpd="sng" w="38100">
              <a:solidFill>
                <a:srgbClr val="E8E6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8" name="Google Shape;178;p4"/>
          <p:cNvGrpSpPr/>
          <p:nvPr/>
        </p:nvGrpSpPr>
        <p:grpSpPr>
          <a:xfrm>
            <a:off x="534732" y="-1089549"/>
            <a:ext cx="1736970" cy="1736970"/>
            <a:chOff x="0" y="0"/>
            <a:chExt cx="812800" cy="812800"/>
          </a:xfrm>
        </p:grpSpPr>
        <p:sp>
          <p:nvSpPr>
            <p:cNvPr id="179" name="Google Shape;17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0000">
                <a:alpha val="0"/>
              </a:srgbClr>
            </a:solidFill>
            <a:ln cap="flat" cmpd="sng" w="38100">
              <a:solidFill>
                <a:srgbClr val="E8E6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1" name="Google Shape;181;p4"/>
          <p:cNvSpPr txBox="1"/>
          <p:nvPr/>
        </p:nvSpPr>
        <p:spPr>
          <a:xfrm>
            <a:off x="697573" y="4450842"/>
            <a:ext cx="12584759" cy="1385316"/>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lang="en-US" sz="4000">
                <a:solidFill>
                  <a:schemeClr val="dk1"/>
                </a:solidFill>
                <a:latin typeface="Barlow"/>
                <a:ea typeface="Barlow"/>
                <a:cs typeface="Barlow"/>
                <a:sym typeface="Barlow"/>
              </a:rPr>
              <a:t>MENGKARAKTERISASI PDA DI BALI UNTUK MEMBENTUK </a:t>
            </a:r>
            <a:endParaRPr b="1" sz="4000">
              <a:solidFill>
                <a:schemeClr val="dk1"/>
              </a:solidFill>
              <a:latin typeface="Barlow"/>
              <a:ea typeface="Barlow"/>
              <a:cs typeface="Barlow"/>
              <a:sym typeface="Barlow"/>
            </a:endParaRPr>
          </a:p>
          <a:p>
            <a:pPr indent="0" lvl="0" marL="0" marR="0" rtl="0" algn="l">
              <a:lnSpc>
                <a:spcPct val="139975"/>
              </a:lnSpc>
              <a:spcBef>
                <a:spcPts val="0"/>
              </a:spcBef>
              <a:spcAft>
                <a:spcPts val="0"/>
              </a:spcAft>
              <a:buNone/>
            </a:pPr>
            <a:r>
              <a:rPr b="1" i="1" lang="en-US" sz="4000">
                <a:solidFill>
                  <a:schemeClr val="dk1"/>
                </a:solidFill>
                <a:latin typeface="Barlow"/>
                <a:ea typeface="Barlow"/>
                <a:cs typeface="Barlow"/>
                <a:sym typeface="Barlow"/>
              </a:rPr>
              <a:t>EDUCATION AND ENGGAGEMENT (EE)</a:t>
            </a:r>
            <a:endParaRPr b="1" i="1" sz="3999">
              <a:solidFill>
                <a:srgbClr val="000000"/>
              </a:solidFill>
              <a:latin typeface="Barlow"/>
              <a:ea typeface="Barlow"/>
              <a:cs typeface="Barlow"/>
              <a:sym typeface="Barlow"/>
            </a:endParaRPr>
          </a:p>
        </p:txBody>
      </p:sp>
      <p:sp>
        <p:nvSpPr>
          <p:cNvPr id="182" name="Google Shape;182;p4"/>
          <p:cNvSpPr txBox="1"/>
          <p:nvPr/>
        </p:nvSpPr>
        <p:spPr>
          <a:xfrm>
            <a:off x="826441" y="6878996"/>
            <a:ext cx="12455891" cy="1269578"/>
          </a:xfrm>
          <a:prstGeom prst="rect">
            <a:avLst/>
          </a:prstGeom>
          <a:noFill/>
          <a:ln>
            <a:noFill/>
          </a:ln>
        </p:spPr>
        <p:txBody>
          <a:bodyPr anchorCtr="0" anchor="t" bIns="0" lIns="0" spcFirstLastPara="1" rIns="0" wrap="square" tIns="0">
            <a:spAutoFit/>
          </a:bodyPr>
          <a:lstStyle/>
          <a:p>
            <a:pPr indent="0" lvl="0" marL="0" marR="0" rtl="0" algn="l">
              <a:lnSpc>
                <a:spcPct val="137458"/>
              </a:lnSpc>
              <a:spcBef>
                <a:spcPts val="0"/>
              </a:spcBef>
              <a:spcAft>
                <a:spcPts val="0"/>
              </a:spcAft>
              <a:buNone/>
            </a:pPr>
            <a:r>
              <a:rPr lang="en-US" sz="2400">
                <a:solidFill>
                  <a:schemeClr val="dk1"/>
                </a:solidFill>
                <a:latin typeface="Calibri"/>
                <a:ea typeface="Calibri"/>
                <a:cs typeface="Calibri"/>
                <a:sym typeface="Calibri"/>
              </a:rPr>
              <a:t>Kami mayakini ini adalah penelitian pertama yang mengkarakterisasi PDA di Bali atau di tempat lain. Penelitian ini memberikan data yang kami gunakan untuk mengembangkan strategi EE untuk mengakhiri PDA di Bali.</a:t>
            </a:r>
            <a:endParaRPr sz="2199">
              <a:solidFill>
                <a:srgbClr val="000000"/>
              </a:solidFill>
              <a:latin typeface="Barlow Semi Condensed"/>
              <a:ea typeface="Barlow Semi Condensed"/>
              <a:cs typeface="Barlow Semi Condensed"/>
              <a:sym typeface="Barlow Semi Condensed"/>
            </a:endParaRPr>
          </a:p>
        </p:txBody>
      </p:sp>
      <p:pic>
        <p:nvPicPr>
          <p:cNvPr id="183" name="Google Shape;183;p4"/>
          <p:cNvPicPr preferRelativeResize="0"/>
          <p:nvPr/>
        </p:nvPicPr>
        <p:blipFill rotWithShape="1">
          <a:blip r:embed="rId5">
            <a:alphaModFix/>
          </a:blip>
          <a:srcRect b="0" l="0" r="0" t="0"/>
          <a:stretch/>
        </p:blipFill>
        <p:spPr>
          <a:xfrm>
            <a:off x="14782800" y="7869786"/>
            <a:ext cx="1572346" cy="1045610"/>
          </a:xfrm>
          <a:prstGeom prst="rect">
            <a:avLst/>
          </a:prstGeom>
          <a:noFill/>
          <a:ln>
            <a:noFill/>
          </a:ln>
        </p:spPr>
      </p:pic>
      <p:grpSp>
        <p:nvGrpSpPr>
          <p:cNvPr id="184" name="Google Shape;184;p4"/>
          <p:cNvGrpSpPr/>
          <p:nvPr/>
        </p:nvGrpSpPr>
        <p:grpSpPr>
          <a:xfrm>
            <a:off x="609600" y="8877300"/>
            <a:ext cx="17535912" cy="1138412"/>
            <a:chOff x="609600" y="8877300"/>
            <a:chExt cx="17535912" cy="1138412"/>
          </a:xfrm>
        </p:grpSpPr>
        <p:pic>
          <p:nvPicPr>
            <p:cNvPr id="185" name="Google Shape;185;p4"/>
            <p:cNvPicPr preferRelativeResize="0"/>
            <p:nvPr/>
          </p:nvPicPr>
          <p:blipFill rotWithShape="1">
            <a:blip r:embed="rId6">
              <a:alphaModFix/>
            </a:blip>
            <a:srcRect b="0" l="0" r="0" t="0"/>
            <a:stretch/>
          </p:blipFill>
          <p:spPr>
            <a:xfrm>
              <a:off x="16535400" y="8877300"/>
              <a:ext cx="1610112" cy="1138412"/>
            </a:xfrm>
            <a:prstGeom prst="rect">
              <a:avLst/>
            </a:prstGeom>
            <a:noFill/>
            <a:ln>
              <a:noFill/>
            </a:ln>
          </p:spPr>
        </p:pic>
        <p:cxnSp>
          <p:nvCxnSpPr>
            <p:cNvPr id="186" name="Google Shape;186;p4"/>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187" name="Google Shape;187;p4"/>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5"/>
          <p:cNvPicPr preferRelativeResize="0"/>
          <p:nvPr/>
        </p:nvPicPr>
        <p:blipFill rotWithShape="1">
          <a:blip r:embed="rId3">
            <a:alphaModFix/>
          </a:blip>
          <a:srcRect b="0" l="46249" r="16241" t="0"/>
          <a:stretch/>
        </p:blipFill>
        <p:spPr>
          <a:xfrm>
            <a:off x="11429999" y="0"/>
            <a:ext cx="6858001" cy="10287000"/>
          </a:xfrm>
          <a:prstGeom prst="rect">
            <a:avLst/>
          </a:prstGeom>
          <a:noFill/>
          <a:ln>
            <a:noFill/>
          </a:ln>
        </p:spPr>
      </p:pic>
      <p:sp>
        <p:nvSpPr>
          <p:cNvPr id="194" name="Google Shape;194;p5"/>
          <p:cNvSpPr/>
          <p:nvPr/>
        </p:nvSpPr>
        <p:spPr>
          <a:xfrm>
            <a:off x="0" y="759766"/>
            <a:ext cx="18288000" cy="1372947"/>
          </a:xfrm>
          <a:custGeom>
            <a:rect b="b" l="l" r="r" t="t"/>
            <a:pathLst>
              <a:path extrusionOk="0" h="755102" w="4816592">
                <a:moveTo>
                  <a:pt x="0" y="0"/>
                </a:moveTo>
                <a:lnTo>
                  <a:pt x="4816592" y="0"/>
                </a:lnTo>
                <a:lnTo>
                  <a:pt x="4816592" y="755102"/>
                </a:lnTo>
                <a:lnTo>
                  <a:pt x="0" y="755102"/>
                </a:lnTo>
                <a:lnTo>
                  <a:pt x="0" y="0"/>
                </a:lnTo>
              </a:path>
            </a:pathLst>
          </a:custGeom>
          <a:solidFill>
            <a:srgbClr val="A6A6A6">
              <a:alpha val="62745"/>
            </a:srgbClr>
          </a:solidFill>
          <a:ln>
            <a:noFill/>
          </a:ln>
        </p:spPr>
      </p:sp>
      <p:sp>
        <p:nvSpPr>
          <p:cNvPr id="195" name="Google Shape;195;p5"/>
          <p:cNvSpPr txBox="1"/>
          <p:nvPr/>
        </p:nvSpPr>
        <p:spPr>
          <a:xfrm>
            <a:off x="685799" y="1405743"/>
            <a:ext cx="8803241" cy="864980"/>
          </a:xfrm>
          <a:prstGeom prst="rect">
            <a:avLst/>
          </a:prstGeom>
          <a:noFill/>
          <a:ln>
            <a:noFill/>
          </a:ln>
        </p:spPr>
        <p:txBody>
          <a:bodyPr anchorCtr="0" anchor="t" bIns="0" lIns="0" spcFirstLastPara="1" rIns="0" wrap="square" tIns="0">
            <a:spAutoFit/>
          </a:bodyPr>
          <a:lstStyle/>
          <a:p>
            <a:pPr indent="0" lvl="0" marL="0" marR="0" rtl="0" algn="l">
              <a:lnSpc>
                <a:spcPct val="46651"/>
              </a:lnSpc>
              <a:spcBef>
                <a:spcPts val="0"/>
              </a:spcBef>
              <a:spcAft>
                <a:spcPts val="0"/>
              </a:spcAft>
              <a:buNone/>
            </a:pPr>
            <a:r>
              <a:rPr b="1" lang="en-US" sz="6600">
                <a:solidFill>
                  <a:schemeClr val="dk1"/>
                </a:solidFill>
                <a:latin typeface="Barlow"/>
                <a:ea typeface="Barlow"/>
                <a:cs typeface="Barlow"/>
                <a:sym typeface="Barlow"/>
              </a:rPr>
              <a:t>HASIL MENUNJUKKAN</a:t>
            </a:r>
            <a:r>
              <a:rPr b="1" lang="en-US" sz="6600">
                <a:solidFill>
                  <a:srgbClr val="000000"/>
                </a:solidFill>
                <a:latin typeface="Barlow"/>
                <a:ea typeface="Barlow"/>
                <a:cs typeface="Barlow"/>
                <a:sym typeface="Barlow"/>
              </a:rPr>
              <a:t>:</a:t>
            </a:r>
            <a:endParaRPr/>
          </a:p>
          <a:p>
            <a:pPr indent="0" lvl="1" marL="0" marR="0" rtl="0" algn="l">
              <a:lnSpc>
                <a:spcPct val="46651"/>
              </a:lnSpc>
              <a:spcBef>
                <a:spcPts val="0"/>
              </a:spcBef>
              <a:spcAft>
                <a:spcPts val="0"/>
              </a:spcAft>
              <a:buNone/>
            </a:pPr>
            <a:r>
              <a:t/>
            </a:r>
            <a:endParaRPr b="1" i="0" sz="6600" u="none" cap="none" strike="noStrike">
              <a:solidFill>
                <a:srgbClr val="000000"/>
              </a:solidFill>
              <a:latin typeface="Barlow"/>
              <a:ea typeface="Barlow"/>
              <a:cs typeface="Barlow"/>
              <a:sym typeface="Barlow"/>
            </a:endParaRPr>
          </a:p>
        </p:txBody>
      </p:sp>
      <p:sp>
        <p:nvSpPr>
          <p:cNvPr id="196" name="Google Shape;196;p5"/>
          <p:cNvSpPr txBox="1"/>
          <p:nvPr/>
        </p:nvSpPr>
        <p:spPr>
          <a:xfrm>
            <a:off x="2093359" y="2413133"/>
            <a:ext cx="8803241" cy="1231106"/>
          </a:xfrm>
          <a:prstGeom prst="rect">
            <a:avLst/>
          </a:prstGeom>
          <a:noFill/>
          <a:ln>
            <a:noFill/>
          </a:ln>
        </p:spPr>
        <p:txBody>
          <a:bodyPr anchorCtr="0" anchor="t" bIns="0" lIns="0" spcFirstLastPara="1" rIns="0" wrap="square" tIns="0">
            <a:spAutoFit/>
          </a:bodyPr>
          <a:lstStyle/>
          <a:p>
            <a:pPr indent="0" lvl="0" marL="0" marR="0" rtl="0" algn="just">
              <a:lnSpc>
                <a:spcPct val="119950"/>
              </a:lnSpc>
              <a:spcBef>
                <a:spcPts val="0"/>
              </a:spcBef>
              <a:spcAft>
                <a:spcPts val="0"/>
              </a:spcAft>
              <a:buNone/>
            </a:pPr>
            <a:r>
              <a:rPr lang="en-US" sz="2000">
                <a:solidFill>
                  <a:schemeClr val="dk1"/>
                </a:solidFill>
                <a:latin typeface="Calibri"/>
                <a:ea typeface="Calibri"/>
                <a:cs typeface="Calibri"/>
                <a:sym typeface="Calibri"/>
              </a:rPr>
              <a:t>sebagian besar pedagang di Badung dan Denpasar (kabupaten pariwisata) beragama Kristen, non-etnis Bali, dan menyelesaikan SMA, sedangkan di kabupaten-kabupaten dengan ekonomi lebih rendah sebagian besar adalah etnis Bali Hindu, dan tidak menyelesaikan SMA atau sama sekali tidak memiliki latar belakang pendidikan;</a:t>
            </a:r>
            <a:endParaRPr sz="2000">
              <a:solidFill>
                <a:srgbClr val="000000"/>
              </a:solidFill>
              <a:latin typeface="Arimo"/>
              <a:ea typeface="Arimo"/>
              <a:cs typeface="Arimo"/>
              <a:sym typeface="Arimo"/>
            </a:endParaRPr>
          </a:p>
        </p:txBody>
      </p:sp>
      <p:sp>
        <p:nvSpPr>
          <p:cNvPr id="197" name="Google Shape;197;p5"/>
          <p:cNvSpPr txBox="1"/>
          <p:nvPr/>
        </p:nvSpPr>
        <p:spPr>
          <a:xfrm>
            <a:off x="2093359" y="4674591"/>
            <a:ext cx="8858249" cy="1231106"/>
          </a:xfrm>
          <a:prstGeom prst="rect">
            <a:avLst/>
          </a:prstGeom>
          <a:noFill/>
          <a:ln>
            <a:noFill/>
          </a:ln>
        </p:spPr>
        <p:txBody>
          <a:bodyPr anchorCtr="0" anchor="t" bIns="0" lIns="0" spcFirstLastPara="1" rIns="0" wrap="square" tIns="0">
            <a:spAutoFit/>
          </a:bodyPr>
          <a:lstStyle/>
          <a:p>
            <a:pPr indent="0" lvl="0" marL="0" marR="0" rtl="0" algn="just">
              <a:lnSpc>
                <a:spcPct val="119950"/>
              </a:lnSpc>
              <a:spcBef>
                <a:spcPts val="0"/>
              </a:spcBef>
              <a:spcAft>
                <a:spcPts val="0"/>
              </a:spcAft>
              <a:buNone/>
            </a:pPr>
            <a:r>
              <a:rPr lang="en-US" sz="2000">
                <a:solidFill>
                  <a:schemeClr val="dk1"/>
                </a:solidFill>
                <a:latin typeface="Calibri"/>
                <a:ea typeface="Calibri"/>
                <a:cs typeface="Calibri"/>
                <a:sym typeface="Calibri"/>
              </a:rPr>
              <a:t>Sebagian besar pedagang percaya bahwa menjual daging anjing bukanlah bagian dari budaya Hindu di Bali, namun mereka tidak mengetahui bahwa daging anjing tidak diklasifikasikan sebagai makanan menurut hukum Indonesia dan percaya bahwa daging anjing dapat memberikan manfaat kesehatan dan menyembuhkan penyakit.</a:t>
            </a:r>
            <a:endParaRPr sz="2000">
              <a:solidFill>
                <a:srgbClr val="000000"/>
              </a:solidFill>
              <a:latin typeface="Arimo"/>
              <a:ea typeface="Arimo"/>
              <a:cs typeface="Arimo"/>
              <a:sym typeface="Arimo"/>
            </a:endParaRPr>
          </a:p>
        </p:txBody>
      </p:sp>
      <p:sp>
        <p:nvSpPr>
          <p:cNvPr id="198" name="Google Shape;198;p5"/>
          <p:cNvSpPr txBox="1"/>
          <p:nvPr/>
        </p:nvSpPr>
        <p:spPr>
          <a:xfrm>
            <a:off x="2133599" y="3865317"/>
            <a:ext cx="8934452" cy="615553"/>
          </a:xfrm>
          <a:prstGeom prst="rect">
            <a:avLst/>
          </a:prstGeom>
          <a:noFill/>
          <a:ln>
            <a:noFill/>
          </a:ln>
        </p:spPr>
        <p:txBody>
          <a:bodyPr anchorCtr="0" anchor="t" bIns="0" lIns="0" spcFirstLastPara="1" rIns="0" wrap="square" tIns="0">
            <a:spAutoFit/>
          </a:bodyPr>
          <a:lstStyle/>
          <a:p>
            <a:pPr indent="0" lvl="0" marL="0" marR="0" rtl="0" algn="just">
              <a:lnSpc>
                <a:spcPct val="119950"/>
              </a:lnSpc>
              <a:spcBef>
                <a:spcPts val="0"/>
              </a:spcBef>
              <a:spcAft>
                <a:spcPts val="0"/>
              </a:spcAft>
              <a:buNone/>
            </a:pPr>
            <a:r>
              <a:rPr lang="en-US" sz="2000">
                <a:solidFill>
                  <a:schemeClr val="dk1"/>
                </a:solidFill>
                <a:latin typeface="Calibri"/>
                <a:ea typeface="Calibri"/>
                <a:cs typeface="Calibri"/>
                <a:sym typeface="Calibri"/>
              </a:rPr>
              <a:t>sebagian besar pedagang (55%) telah menjual daging anjing selama lebih dari 5 tahun (dan sebagian besar (66%) telah menjual daging anjing selama lebih dari 10 tahun);</a:t>
            </a:r>
            <a:endParaRPr sz="2000">
              <a:solidFill>
                <a:srgbClr val="000000"/>
              </a:solidFill>
              <a:latin typeface="Arimo"/>
              <a:ea typeface="Arimo"/>
              <a:cs typeface="Arimo"/>
              <a:sym typeface="Arimo"/>
            </a:endParaRPr>
          </a:p>
        </p:txBody>
      </p:sp>
      <p:sp>
        <p:nvSpPr>
          <p:cNvPr id="199" name="Google Shape;199;p5"/>
          <p:cNvSpPr txBox="1"/>
          <p:nvPr/>
        </p:nvSpPr>
        <p:spPr>
          <a:xfrm>
            <a:off x="685800" y="6395489"/>
            <a:ext cx="10214124" cy="1017907"/>
          </a:xfrm>
          <a:prstGeom prst="rect">
            <a:avLst/>
          </a:prstGeom>
          <a:noFill/>
          <a:ln>
            <a:noFill/>
          </a:ln>
        </p:spPr>
        <p:txBody>
          <a:bodyPr anchorCtr="0" anchor="t" bIns="0" lIns="0" spcFirstLastPara="1" rIns="0" wrap="square" tIns="0">
            <a:spAutoFit/>
          </a:bodyPr>
          <a:lstStyle/>
          <a:p>
            <a:pPr indent="0" lvl="0" marL="0" marR="0" rtl="0" algn="l">
              <a:lnSpc>
                <a:spcPct val="133000"/>
              </a:lnSpc>
              <a:spcBef>
                <a:spcPts val="0"/>
              </a:spcBef>
              <a:spcAft>
                <a:spcPts val="0"/>
              </a:spcAft>
              <a:buNone/>
            </a:pPr>
            <a:r>
              <a:rPr lang="en-US" sz="2000">
                <a:solidFill>
                  <a:schemeClr val="dk1"/>
                </a:solidFill>
                <a:latin typeface="Calibri"/>
                <a:ea typeface="Calibri"/>
                <a:cs typeface="Calibri"/>
                <a:sym typeface="Calibri"/>
              </a:rPr>
              <a:t>Temuan tentang keterlibatan masyarakat Hindu ini sangat mengejutkan, namun ini mungkin merefleksikan kondisi sosial-ekonomi yang lebih buruk di beberapa kabupaten, dan mungkin bagaimana migrasi dan akulturasi menjadi faktor penting dalam PDA.</a:t>
            </a:r>
            <a:endParaRPr b="1" sz="1900">
              <a:solidFill>
                <a:srgbClr val="000000"/>
              </a:solidFill>
              <a:latin typeface="Arimo"/>
              <a:ea typeface="Arimo"/>
              <a:cs typeface="Arimo"/>
              <a:sym typeface="Arimo"/>
            </a:endParaRPr>
          </a:p>
        </p:txBody>
      </p:sp>
      <p:sp>
        <p:nvSpPr>
          <p:cNvPr id="200" name="Google Shape;200;p5"/>
          <p:cNvSpPr txBox="1"/>
          <p:nvPr/>
        </p:nvSpPr>
        <p:spPr>
          <a:xfrm>
            <a:off x="685800" y="7646536"/>
            <a:ext cx="10156974" cy="1038746"/>
          </a:xfrm>
          <a:prstGeom prst="rect">
            <a:avLst/>
          </a:prstGeom>
          <a:noFill/>
          <a:ln>
            <a:noFill/>
          </a:ln>
        </p:spPr>
        <p:txBody>
          <a:bodyPr anchorCtr="0" anchor="t" bIns="0" lIns="0" spcFirstLastPara="1" rIns="0" wrap="square" tIns="0">
            <a:spAutoFit/>
          </a:bodyPr>
          <a:lstStyle/>
          <a:p>
            <a:pPr indent="0" lvl="0" marL="0" marR="0" rtl="0" algn="l">
              <a:lnSpc>
                <a:spcPct val="133000"/>
              </a:lnSpc>
              <a:spcBef>
                <a:spcPts val="0"/>
              </a:spcBef>
              <a:spcAft>
                <a:spcPts val="0"/>
              </a:spcAft>
              <a:buNone/>
            </a:pPr>
            <a:r>
              <a:rPr lang="en-US" sz="2000">
                <a:solidFill>
                  <a:schemeClr val="dk1"/>
                </a:solidFill>
                <a:latin typeface="Calibri"/>
                <a:ea typeface="Calibri"/>
                <a:cs typeface="Calibri"/>
                <a:sym typeface="Calibri"/>
              </a:rPr>
              <a:t>Kemiskinan, dan terbatasnya pendidikan serta keterampilan kerja mungkin mendorong beberapa pedagang untuk terlibat dalam PDA. Mengubah cara mencari nafkah di daerah miskin dan berpendidikan rendah akan bergantung pada EE.</a:t>
            </a:r>
            <a:endParaRPr b="1" sz="1900">
              <a:solidFill>
                <a:srgbClr val="000000"/>
              </a:solidFill>
              <a:latin typeface="Arimo"/>
              <a:ea typeface="Arimo"/>
              <a:cs typeface="Arimo"/>
              <a:sym typeface="Arimo"/>
            </a:endParaRPr>
          </a:p>
        </p:txBody>
      </p:sp>
      <p:pic>
        <p:nvPicPr>
          <p:cNvPr id="201" name="Google Shape;201;p5"/>
          <p:cNvPicPr preferRelativeResize="0"/>
          <p:nvPr/>
        </p:nvPicPr>
        <p:blipFill rotWithShape="1">
          <a:blip r:embed="rId4">
            <a:alphaModFix/>
          </a:blip>
          <a:srcRect b="0" l="0" r="0" t="0"/>
          <a:stretch/>
        </p:blipFill>
        <p:spPr>
          <a:xfrm rot="5400000">
            <a:off x="422432" y="2765530"/>
            <a:ext cx="1572346" cy="1045610"/>
          </a:xfrm>
          <a:prstGeom prst="rect">
            <a:avLst/>
          </a:prstGeom>
          <a:noFill/>
          <a:ln>
            <a:noFill/>
          </a:ln>
        </p:spPr>
      </p:pic>
      <p:grpSp>
        <p:nvGrpSpPr>
          <p:cNvPr id="202" name="Google Shape;202;p5"/>
          <p:cNvGrpSpPr/>
          <p:nvPr/>
        </p:nvGrpSpPr>
        <p:grpSpPr>
          <a:xfrm>
            <a:off x="609600" y="8877300"/>
            <a:ext cx="17535912" cy="1138412"/>
            <a:chOff x="609600" y="8877300"/>
            <a:chExt cx="17535912" cy="1138412"/>
          </a:xfrm>
        </p:grpSpPr>
        <p:pic>
          <p:nvPicPr>
            <p:cNvPr id="203" name="Google Shape;203;p5"/>
            <p:cNvPicPr preferRelativeResize="0"/>
            <p:nvPr/>
          </p:nvPicPr>
          <p:blipFill rotWithShape="1">
            <a:blip r:embed="rId5">
              <a:alphaModFix/>
            </a:blip>
            <a:srcRect b="0" l="0" r="0" t="0"/>
            <a:stretch/>
          </p:blipFill>
          <p:spPr>
            <a:xfrm>
              <a:off x="16535400" y="8877300"/>
              <a:ext cx="1610112" cy="1138412"/>
            </a:xfrm>
            <a:prstGeom prst="rect">
              <a:avLst/>
            </a:prstGeom>
            <a:noFill/>
            <a:ln>
              <a:noFill/>
            </a:ln>
          </p:spPr>
        </p:pic>
        <p:cxnSp>
          <p:nvCxnSpPr>
            <p:cNvPr id="204" name="Google Shape;204;p5"/>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205" name="Google Shape;205;p5"/>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SINTESIA ANIMALIA INDONESIA</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6"/>
          <p:cNvSpPr/>
          <p:nvPr/>
        </p:nvSpPr>
        <p:spPr>
          <a:xfrm>
            <a:off x="0" y="285364"/>
            <a:ext cx="18288000" cy="5601086"/>
          </a:xfrm>
          <a:custGeom>
            <a:rect b="b" l="l" r="r" t="t"/>
            <a:pathLst>
              <a:path extrusionOk="0" h="5601086" w="18288000">
                <a:moveTo>
                  <a:pt x="0" y="0"/>
                </a:moveTo>
                <a:lnTo>
                  <a:pt x="18288000" y="0"/>
                </a:lnTo>
                <a:lnTo>
                  <a:pt x="18288000" y="5601086"/>
                </a:lnTo>
                <a:lnTo>
                  <a:pt x="0" y="5601086"/>
                </a:lnTo>
                <a:lnTo>
                  <a:pt x="0" y="0"/>
                </a:lnTo>
                <a:close/>
              </a:path>
            </a:pathLst>
          </a:custGeom>
          <a:blipFill rotWithShape="1">
            <a:blip r:embed="rId3">
              <a:alphaModFix/>
            </a:blip>
            <a:stretch>
              <a:fillRect b="-88024" l="0" r="0" t="-29911"/>
            </a:stretch>
          </a:blipFill>
          <a:ln>
            <a:noFill/>
          </a:ln>
        </p:spPr>
      </p:sp>
      <p:sp>
        <p:nvSpPr>
          <p:cNvPr id="212" name="Google Shape;212;p6"/>
          <p:cNvSpPr/>
          <p:nvPr/>
        </p:nvSpPr>
        <p:spPr>
          <a:xfrm>
            <a:off x="15921109" y="601175"/>
            <a:ext cx="1653220" cy="661288"/>
          </a:xfrm>
          <a:custGeom>
            <a:rect b="b" l="l" r="r" t="t"/>
            <a:pathLst>
              <a:path extrusionOk="0" h="661288" w="1653220">
                <a:moveTo>
                  <a:pt x="0" y="0"/>
                </a:moveTo>
                <a:lnTo>
                  <a:pt x="1653220" y="0"/>
                </a:lnTo>
                <a:lnTo>
                  <a:pt x="1653220" y="661288"/>
                </a:lnTo>
                <a:lnTo>
                  <a:pt x="0" y="661288"/>
                </a:lnTo>
                <a:lnTo>
                  <a:pt x="0" y="0"/>
                </a:lnTo>
                <a:close/>
              </a:path>
            </a:pathLst>
          </a:custGeom>
          <a:blipFill rotWithShape="1">
            <a:blip r:embed="rId4">
              <a:alphaModFix/>
            </a:blip>
            <a:stretch>
              <a:fillRect b="0" l="0" r="0" t="0"/>
            </a:stretch>
          </a:blipFill>
          <a:ln>
            <a:noFill/>
          </a:ln>
        </p:spPr>
      </p:sp>
      <p:grpSp>
        <p:nvGrpSpPr>
          <p:cNvPr id="213" name="Google Shape;213;p6"/>
          <p:cNvGrpSpPr/>
          <p:nvPr/>
        </p:nvGrpSpPr>
        <p:grpSpPr>
          <a:xfrm>
            <a:off x="0" y="2495812"/>
            <a:ext cx="18287996" cy="3266925"/>
            <a:chOff x="0" y="-47625"/>
            <a:chExt cx="4816592" cy="860425"/>
          </a:xfrm>
        </p:grpSpPr>
        <p:sp>
          <p:nvSpPr>
            <p:cNvPr id="214" name="Google Shape;214;p6"/>
            <p:cNvSpPr/>
            <p:nvPr/>
          </p:nvSpPr>
          <p:spPr>
            <a:xfrm>
              <a:off x="0" y="0"/>
              <a:ext cx="4816592" cy="355414"/>
            </a:xfrm>
            <a:custGeom>
              <a:rect b="b" l="l" r="r" t="t"/>
              <a:pathLst>
                <a:path extrusionOk="0" h="355414" w="4816592">
                  <a:moveTo>
                    <a:pt x="0" y="0"/>
                  </a:moveTo>
                  <a:lnTo>
                    <a:pt x="4816592" y="0"/>
                  </a:lnTo>
                  <a:lnTo>
                    <a:pt x="4816592" y="355414"/>
                  </a:lnTo>
                  <a:lnTo>
                    <a:pt x="0" y="355414"/>
                  </a:lnTo>
                  <a:lnTo>
                    <a:pt x="0" y="0"/>
                  </a:lnTo>
                </a:path>
              </a:pathLst>
            </a:custGeom>
            <a:solidFill>
              <a:srgbClr val="E8E6E6">
                <a:alpha val="40000"/>
              </a:srgbClr>
            </a:solidFill>
            <a:ln>
              <a:noFill/>
            </a:ln>
          </p:spPr>
        </p:sp>
        <p:sp>
          <p:nvSpPr>
            <p:cNvPr id="215" name="Google Shape;215;p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6" name="Google Shape;216;p6"/>
          <p:cNvSpPr txBox="1"/>
          <p:nvPr/>
        </p:nvSpPr>
        <p:spPr>
          <a:xfrm>
            <a:off x="0" y="2815352"/>
            <a:ext cx="18288000" cy="894476"/>
          </a:xfrm>
          <a:prstGeom prst="rect">
            <a:avLst/>
          </a:prstGeom>
          <a:noFill/>
          <a:ln>
            <a:noFill/>
          </a:ln>
        </p:spPr>
        <p:txBody>
          <a:bodyPr anchorCtr="0" anchor="t" bIns="0" lIns="0" spcFirstLastPara="1" rIns="0" wrap="square" tIns="0">
            <a:spAutoFit/>
          </a:bodyPr>
          <a:lstStyle/>
          <a:p>
            <a:pPr indent="0" lvl="0" marL="0" marR="0" rtl="0" algn="ctr">
              <a:lnSpc>
                <a:spcPct val="128316"/>
              </a:lnSpc>
              <a:spcBef>
                <a:spcPts val="0"/>
              </a:spcBef>
              <a:spcAft>
                <a:spcPts val="0"/>
              </a:spcAft>
              <a:buNone/>
            </a:pPr>
            <a:r>
              <a:rPr b="1" lang="en-US" sz="6000">
                <a:solidFill>
                  <a:schemeClr val="dk1"/>
                </a:solidFill>
                <a:latin typeface="Barlow"/>
                <a:ea typeface="Barlow"/>
                <a:cs typeface="Barlow"/>
                <a:sym typeface="Barlow"/>
              </a:rPr>
              <a:t>PENDEKATAN DEKOLONISASI UNTUK EE</a:t>
            </a:r>
            <a:endParaRPr b="1" sz="5499">
              <a:solidFill>
                <a:srgbClr val="000000"/>
              </a:solidFill>
              <a:latin typeface="Barlow"/>
              <a:ea typeface="Barlow"/>
              <a:cs typeface="Barlow"/>
              <a:sym typeface="Barlow"/>
            </a:endParaRPr>
          </a:p>
        </p:txBody>
      </p:sp>
      <p:sp>
        <p:nvSpPr>
          <p:cNvPr id="217" name="Google Shape;217;p6"/>
          <p:cNvSpPr txBox="1"/>
          <p:nvPr/>
        </p:nvSpPr>
        <p:spPr>
          <a:xfrm>
            <a:off x="637260" y="6246168"/>
            <a:ext cx="15656986" cy="774571"/>
          </a:xfrm>
          <a:prstGeom prst="rect">
            <a:avLst/>
          </a:prstGeom>
          <a:noFill/>
          <a:ln>
            <a:noFill/>
          </a:ln>
        </p:spPr>
        <p:txBody>
          <a:bodyPr anchorCtr="0" anchor="t" bIns="0" lIns="0" spcFirstLastPara="1" rIns="0" wrap="square" tIns="0">
            <a:spAutoFit/>
          </a:bodyPr>
          <a:lstStyle/>
          <a:p>
            <a:pPr indent="0" lvl="0" marL="0" marR="0" rtl="0" algn="l">
              <a:lnSpc>
                <a:spcPct val="131208"/>
              </a:lnSpc>
              <a:spcBef>
                <a:spcPts val="0"/>
              </a:spcBef>
              <a:spcAft>
                <a:spcPts val="0"/>
              </a:spcAft>
              <a:buNone/>
            </a:pPr>
            <a:r>
              <a:rPr lang="en-US" sz="2400">
                <a:solidFill>
                  <a:schemeClr val="dk1"/>
                </a:solidFill>
                <a:latin typeface="Arimo"/>
                <a:ea typeface="Arimo"/>
                <a:cs typeface="Arimo"/>
                <a:sym typeface="Arimo"/>
              </a:rPr>
              <a:t>Dekolonisasi mengacu pada pembalikan struktur penjajahan dan memungkinkan negara-negara untuk mengambil kendali narasi dan memberdayakan rakyatnya sendiri.</a:t>
            </a:r>
            <a:endParaRPr sz="2099">
              <a:solidFill>
                <a:srgbClr val="000000"/>
              </a:solidFill>
              <a:latin typeface="Arimo"/>
              <a:ea typeface="Arimo"/>
              <a:cs typeface="Arimo"/>
              <a:sym typeface="Arimo"/>
            </a:endParaRPr>
          </a:p>
        </p:txBody>
      </p:sp>
      <p:sp>
        <p:nvSpPr>
          <p:cNvPr id="218" name="Google Shape;218;p6"/>
          <p:cNvSpPr txBox="1"/>
          <p:nvPr/>
        </p:nvSpPr>
        <p:spPr>
          <a:xfrm>
            <a:off x="637260" y="7223434"/>
            <a:ext cx="16937069" cy="1512722"/>
          </a:xfrm>
          <a:prstGeom prst="rect">
            <a:avLst/>
          </a:prstGeom>
          <a:noFill/>
          <a:ln>
            <a:noFill/>
          </a:ln>
        </p:spPr>
        <p:txBody>
          <a:bodyPr anchorCtr="0" anchor="t" bIns="0" lIns="0" spcFirstLastPara="1" rIns="0" wrap="square" tIns="0">
            <a:spAutoFit/>
          </a:bodyPr>
          <a:lstStyle/>
          <a:p>
            <a:pPr indent="0" lvl="0" marL="0" marR="0" rtl="0" algn="l">
              <a:lnSpc>
                <a:spcPct val="124958"/>
              </a:lnSpc>
              <a:spcBef>
                <a:spcPts val="0"/>
              </a:spcBef>
              <a:spcAft>
                <a:spcPts val="0"/>
              </a:spcAft>
              <a:buNone/>
            </a:pPr>
            <a:r>
              <a:rPr lang="en-US" sz="2400">
                <a:solidFill>
                  <a:schemeClr val="dk1"/>
                </a:solidFill>
                <a:latin typeface="Arimo"/>
                <a:ea typeface="Arimo"/>
                <a:cs typeface="Arimo"/>
                <a:sym typeface="Arimo"/>
              </a:rPr>
              <a:t>Dalam konteks kesejahteraan hewan, hal ini dapat dilihat sebagai organisasi pemberi dana yang memastikan bahwa negara (atau organisasi) penerima diberikan sumber daya dan dukungan untuk mengembangkan dan mendorong intervensi yang relevan dengan budaya mereka, dibandingkan dengan menjadikan intervensi tersebut didorong oleh organisai pendana dari negara berpendapatan tinggi.</a:t>
            </a:r>
            <a:endParaRPr sz="2000">
              <a:solidFill>
                <a:srgbClr val="000000"/>
              </a:solidFill>
              <a:latin typeface="Arimo"/>
              <a:ea typeface="Arimo"/>
              <a:cs typeface="Arimo"/>
              <a:sym typeface="Arimo"/>
            </a:endParaRPr>
          </a:p>
        </p:txBody>
      </p:sp>
      <p:sp>
        <p:nvSpPr>
          <p:cNvPr id="219" name="Google Shape;219;p6"/>
          <p:cNvSpPr txBox="1"/>
          <p:nvPr/>
        </p:nvSpPr>
        <p:spPr>
          <a:xfrm>
            <a:off x="629239" y="8965012"/>
            <a:ext cx="10664640" cy="4978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400">
                <a:solidFill>
                  <a:srgbClr val="000000"/>
                </a:solidFill>
                <a:latin typeface="Barlow SemiBold"/>
                <a:ea typeface="Barlow SemiBold"/>
                <a:cs typeface="Barlow SemiBold"/>
                <a:sym typeface="Barlow SemiBold"/>
              </a:rPr>
              <a:t>MacPhillamy, I.B.J et al. 2023. Striving for long term sustainability – Is it time we changed our approach to animal health in low – and middle-income countries?. Acta Tropica 244 (2023) 106946 </a:t>
            </a:r>
            <a:endParaRPr/>
          </a:p>
        </p:txBody>
      </p:sp>
      <p:grpSp>
        <p:nvGrpSpPr>
          <p:cNvPr id="220" name="Google Shape;220;p6"/>
          <p:cNvGrpSpPr/>
          <p:nvPr/>
        </p:nvGrpSpPr>
        <p:grpSpPr>
          <a:xfrm>
            <a:off x="609600" y="8877300"/>
            <a:ext cx="17535912" cy="1138412"/>
            <a:chOff x="609600" y="8877300"/>
            <a:chExt cx="17535912" cy="1138412"/>
          </a:xfrm>
        </p:grpSpPr>
        <p:pic>
          <p:nvPicPr>
            <p:cNvPr id="221" name="Google Shape;221;p6"/>
            <p:cNvPicPr preferRelativeResize="0"/>
            <p:nvPr/>
          </p:nvPicPr>
          <p:blipFill rotWithShape="1">
            <a:blip r:embed="rId5">
              <a:alphaModFix/>
            </a:blip>
            <a:srcRect b="0" l="0" r="0" t="0"/>
            <a:stretch/>
          </p:blipFill>
          <p:spPr>
            <a:xfrm>
              <a:off x="16535400" y="8877300"/>
              <a:ext cx="1610112" cy="1138412"/>
            </a:xfrm>
            <a:prstGeom prst="rect">
              <a:avLst/>
            </a:prstGeom>
            <a:noFill/>
            <a:ln>
              <a:noFill/>
            </a:ln>
          </p:spPr>
        </p:pic>
        <p:cxnSp>
          <p:nvCxnSpPr>
            <p:cNvPr id="222" name="Google Shape;222;p6"/>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223" name="Google Shape;223;p6"/>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7"/>
          <p:cNvSpPr/>
          <p:nvPr/>
        </p:nvSpPr>
        <p:spPr>
          <a:xfrm>
            <a:off x="15921109" y="601175"/>
            <a:ext cx="1653220" cy="661288"/>
          </a:xfrm>
          <a:custGeom>
            <a:rect b="b" l="l" r="r" t="t"/>
            <a:pathLst>
              <a:path extrusionOk="0" h="661288" w="1653220">
                <a:moveTo>
                  <a:pt x="0" y="0"/>
                </a:moveTo>
                <a:lnTo>
                  <a:pt x="1653220" y="0"/>
                </a:lnTo>
                <a:lnTo>
                  <a:pt x="1653220" y="661288"/>
                </a:lnTo>
                <a:lnTo>
                  <a:pt x="0" y="661288"/>
                </a:lnTo>
                <a:lnTo>
                  <a:pt x="0" y="0"/>
                </a:lnTo>
                <a:close/>
              </a:path>
            </a:pathLst>
          </a:custGeom>
          <a:blipFill rotWithShape="1">
            <a:blip r:embed="rId3">
              <a:alphaModFix/>
            </a:blip>
            <a:stretch>
              <a:fillRect b="0" l="0" r="0" t="0"/>
            </a:stretch>
          </a:blipFill>
          <a:ln>
            <a:noFill/>
          </a:ln>
        </p:spPr>
      </p:sp>
      <p:grpSp>
        <p:nvGrpSpPr>
          <p:cNvPr id="230" name="Google Shape;230;p7"/>
          <p:cNvGrpSpPr/>
          <p:nvPr/>
        </p:nvGrpSpPr>
        <p:grpSpPr>
          <a:xfrm>
            <a:off x="1136062" y="2456134"/>
            <a:ext cx="3086102" cy="3266928"/>
            <a:chOff x="0" y="-47625"/>
            <a:chExt cx="812800" cy="860425"/>
          </a:xfrm>
        </p:grpSpPr>
        <p:sp>
          <p:nvSpPr>
            <p:cNvPr id="231" name="Google Shape;231;p7"/>
            <p:cNvSpPr/>
            <p:nvPr/>
          </p:nvSpPr>
          <p:spPr>
            <a:xfrm>
              <a:off x="0" y="0"/>
              <a:ext cx="248352" cy="315824"/>
            </a:xfrm>
            <a:custGeom>
              <a:rect b="b" l="l" r="r" t="t"/>
              <a:pathLst>
                <a:path extrusionOk="0" h="315824" w="248352">
                  <a:moveTo>
                    <a:pt x="123153" y="0"/>
                  </a:moveTo>
                  <a:lnTo>
                    <a:pt x="125199" y="0"/>
                  </a:lnTo>
                  <a:cubicBezTo>
                    <a:pt x="157861" y="0"/>
                    <a:pt x="189186" y="12975"/>
                    <a:pt x="212281" y="36071"/>
                  </a:cubicBezTo>
                  <a:cubicBezTo>
                    <a:pt x="235377" y="59166"/>
                    <a:pt x="248352" y="90491"/>
                    <a:pt x="248352" y="123153"/>
                  </a:cubicBezTo>
                  <a:lnTo>
                    <a:pt x="248352" y="192671"/>
                  </a:lnTo>
                  <a:cubicBezTo>
                    <a:pt x="248352" y="225333"/>
                    <a:pt x="235377" y="256658"/>
                    <a:pt x="212281" y="279753"/>
                  </a:cubicBezTo>
                  <a:cubicBezTo>
                    <a:pt x="189186" y="302849"/>
                    <a:pt x="157861" y="315824"/>
                    <a:pt x="125199" y="315824"/>
                  </a:cubicBezTo>
                  <a:lnTo>
                    <a:pt x="123153" y="315824"/>
                  </a:lnTo>
                  <a:cubicBezTo>
                    <a:pt x="90491" y="315824"/>
                    <a:pt x="59166" y="302849"/>
                    <a:pt x="36071" y="279753"/>
                  </a:cubicBezTo>
                  <a:cubicBezTo>
                    <a:pt x="12975" y="256658"/>
                    <a:pt x="0" y="225333"/>
                    <a:pt x="0" y="192671"/>
                  </a:cubicBezTo>
                  <a:lnTo>
                    <a:pt x="0" y="123153"/>
                  </a:lnTo>
                  <a:cubicBezTo>
                    <a:pt x="0" y="90491"/>
                    <a:pt x="12975" y="59166"/>
                    <a:pt x="36071" y="36071"/>
                  </a:cubicBezTo>
                  <a:cubicBezTo>
                    <a:pt x="59166" y="12975"/>
                    <a:pt x="90491" y="0"/>
                    <a:pt x="123153" y="0"/>
                  </a:cubicBezTo>
                  <a:close/>
                </a:path>
              </a:pathLst>
            </a:custGeom>
            <a:solidFill>
              <a:srgbClr val="FAAB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7"/>
          <p:cNvSpPr/>
          <p:nvPr/>
        </p:nvSpPr>
        <p:spPr>
          <a:xfrm>
            <a:off x="1260396" y="2928887"/>
            <a:ext cx="694295" cy="694295"/>
          </a:xfrm>
          <a:custGeom>
            <a:rect b="b" l="l" r="r" t="t"/>
            <a:pathLst>
              <a:path extrusionOk="0" h="694295" w="694295">
                <a:moveTo>
                  <a:pt x="0" y="0"/>
                </a:moveTo>
                <a:lnTo>
                  <a:pt x="694295" y="0"/>
                </a:lnTo>
                <a:lnTo>
                  <a:pt x="694295" y="694295"/>
                </a:lnTo>
                <a:lnTo>
                  <a:pt x="0" y="694295"/>
                </a:lnTo>
                <a:lnTo>
                  <a:pt x="0" y="0"/>
                </a:lnTo>
                <a:close/>
              </a:path>
            </a:pathLst>
          </a:custGeom>
          <a:blipFill rotWithShape="1">
            <a:blip r:embed="rId4">
              <a:alphaModFix/>
            </a:blip>
            <a:stretch>
              <a:fillRect b="0" l="0" r="0" t="0"/>
            </a:stretch>
          </a:blipFill>
          <a:ln>
            <a:noFill/>
          </a:ln>
        </p:spPr>
      </p:sp>
      <p:sp>
        <p:nvSpPr>
          <p:cNvPr id="234" name="Google Shape;234;p7"/>
          <p:cNvSpPr txBox="1"/>
          <p:nvPr/>
        </p:nvSpPr>
        <p:spPr>
          <a:xfrm>
            <a:off x="2226344" y="2589335"/>
            <a:ext cx="3869656" cy="13867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a:solidFill>
                  <a:srgbClr val="000000"/>
                </a:solidFill>
                <a:latin typeface="Arimo"/>
                <a:ea typeface="Arimo"/>
                <a:cs typeface="Arimo"/>
                <a:sym typeface="Arimo"/>
              </a:rPr>
              <a:t>(1) </a:t>
            </a:r>
            <a:r>
              <a:rPr lang="en-US" sz="1600">
                <a:solidFill>
                  <a:schemeClr val="dk1"/>
                </a:solidFill>
                <a:latin typeface="Arimo"/>
                <a:ea typeface="Arimo"/>
                <a:cs typeface="Arimo"/>
                <a:sym typeface="Arimo"/>
              </a:rPr>
              <a:t>menerapkan praktik-praktik budaya yang selaras untuk meningkatkan kesejahteraan hewan dan menghentikan kekejaman terhadap hewan di tingkat desa;</a:t>
            </a:r>
            <a:endParaRPr sz="1600">
              <a:solidFill>
                <a:srgbClr val="000000"/>
              </a:solidFill>
              <a:latin typeface="Arimo"/>
              <a:ea typeface="Arimo"/>
              <a:cs typeface="Arimo"/>
              <a:sym typeface="Arimo"/>
            </a:endParaRPr>
          </a:p>
        </p:txBody>
      </p:sp>
      <p:grpSp>
        <p:nvGrpSpPr>
          <p:cNvPr id="235" name="Google Shape;235;p7"/>
          <p:cNvGrpSpPr/>
          <p:nvPr/>
        </p:nvGrpSpPr>
        <p:grpSpPr>
          <a:xfrm>
            <a:off x="6470023" y="2456133"/>
            <a:ext cx="4307458" cy="3266930"/>
            <a:chOff x="0" y="-241102"/>
            <a:chExt cx="5743277" cy="4355904"/>
          </a:xfrm>
        </p:grpSpPr>
        <p:grpSp>
          <p:nvGrpSpPr>
            <p:cNvPr id="236" name="Google Shape;236;p7"/>
            <p:cNvGrpSpPr/>
            <p:nvPr/>
          </p:nvGrpSpPr>
          <p:grpSpPr>
            <a:xfrm>
              <a:off x="0" y="-241102"/>
              <a:ext cx="4114803" cy="4355904"/>
              <a:chOff x="0" y="-47625"/>
              <a:chExt cx="812800" cy="860425"/>
            </a:xfrm>
          </p:grpSpPr>
          <p:sp>
            <p:nvSpPr>
              <p:cNvPr id="237" name="Google Shape;237;p7"/>
              <p:cNvSpPr/>
              <p:nvPr/>
            </p:nvSpPr>
            <p:spPr>
              <a:xfrm>
                <a:off x="0" y="0"/>
                <a:ext cx="248352" cy="315824"/>
              </a:xfrm>
              <a:custGeom>
                <a:rect b="b" l="l" r="r" t="t"/>
                <a:pathLst>
                  <a:path extrusionOk="0" h="315824" w="248352">
                    <a:moveTo>
                      <a:pt x="123153" y="0"/>
                    </a:moveTo>
                    <a:lnTo>
                      <a:pt x="125199" y="0"/>
                    </a:lnTo>
                    <a:cubicBezTo>
                      <a:pt x="157861" y="0"/>
                      <a:pt x="189186" y="12975"/>
                      <a:pt x="212281" y="36071"/>
                    </a:cubicBezTo>
                    <a:cubicBezTo>
                      <a:pt x="235377" y="59166"/>
                      <a:pt x="248352" y="90491"/>
                      <a:pt x="248352" y="123153"/>
                    </a:cubicBezTo>
                    <a:lnTo>
                      <a:pt x="248352" y="192671"/>
                    </a:lnTo>
                    <a:cubicBezTo>
                      <a:pt x="248352" y="225333"/>
                      <a:pt x="235377" y="256658"/>
                      <a:pt x="212281" y="279753"/>
                    </a:cubicBezTo>
                    <a:cubicBezTo>
                      <a:pt x="189186" y="302849"/>
                      <a:pt x="157861" y="315824"/>
                      <a:pt x="125199" y="315824"/>
                    </a:cubicBezTo>
                    <a:lnTo>
                      <a:pt x="123153" y="315824"/>
                    </a:lnTo>
                    <a:cubicBezTo>
                      <a:pt x="90491" y="315824"/>
                      <a:pt x="59166" y="302849"/>
                      <a:pt x="36071" y="279753"/>
                    </a:cubicBezTo>
                    <a:cubicBezTo>
                      <a:pt x="12975" y="256658"/>
                      <a:pt x="0" y="225333"/>
                      <a:pt x="0" y="192671"/>
                    </a:cubicBezTo>
                    <a:lnTo>
                      <a:pt x="0" y="123153"/>
                    </a:lnTo>
                    <a:cubicBezTo>
                      <a:pt x="0" y="90491"/>
                      <a:pt x="12975" y="59166"/>
                      <a:pt x="36071" y="36071"/>
                    </a:cubicBezTo>
                    <a:cubicBezTo>
                      <a:pt x="59166" y="12975"/>
                      <a:pt x="90491" y="0"/>
                      <a:pt x="123153" y="0"/>
                    </a:cubicBezTo>
                    <a:close/>
                  </a:path>
                </a:pathLst>
              </a:custGeom>
              <a:solidFill>
                <a:srgbClr val="8DD5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9" name="Google Shape;239;p7"/>
            <p:cNvSpPr/>
            <p:nvPr/>
          </p:nvSpPr>
          <p:spPr>
            <a:xfrm>
              <a:off x="157948" y="323381"/>
              <a:ext cx="941387" cy="952098"/>
            </a:xfrm>
            <a:custGeom>
              <a:rect b="b" l="l" r="r" t="t"/>
              <a:pathLst>
                <a:path extrusionOk="0" h="952098" w="941387">
                  <a:moveTo>
                    <a:pt x="0" y="0"/>
                  </a:moveTo>
                  <a:lnTo>
                    <a:pt x="941387" y="0"/>
                  </a:lnTo>
                  <a:lnTo>
                    <a:pt x="941387" y="952098"/>
                  </a:lnTo>
                  <a:lnTo>
                    <a:pt x="0" y="952098"/>
                  </a:lnTo>
                  <a:lnTo>
                    <a:pt x="0" y="0"/>
                  </a:lnTo>
                  <a:close/>
                </a:path>
              </a:pathLst>
            </a:custGeom>
            <a:blipFill rotWithShape="1">
              <a:blip r:embed="rId5">
                <a:alphaModFix/>
              </a:blip>
              <a:stretch>
                <a:fillRect b="0" l="0" r="0" t="0"/>
              </a:stretch>
            </a:blipFill>
            <a:ln>
              <a:noFill/>
            </a:ln>
          </p:spPr>
        </p:sp>
        <p:sp>
          <p:nvSpPr>
            <p:cNvPr id="240" name="Google Shape;240;p7"/>
            <p:cNvSpPr txBox="1"/>
            <p:nvPr/>
          </p:nvSpPr>
          <p:spPr>
            <a:xfrm>
              <a:off x="1447783" y="-47626"/>
              <a:ext cx="4295494" cy="148066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a:solidFill>
                    <a:srgbClr val="000000"/>
                  </a:solidFill>
                  <a:latin typeface="Arimo"/>
                  <a:ea typeface="Arimo"/>
                  <a:cs typeface="Arimo"/>
                  <a:sym typeface="Arimo"/>
                </a:rPr>
                <a:t>(2) Mendorong kolaborasi dengan Pemerintah, Kepolisian  dan Universitas untuk pengendalian </a:t>
              </a:r>
              <a:r>
                <a:rPr lang="en-US" sz="1600">
                  <a:solidFill>
                    <a:schemeClr val="dk1"/>
                  </a:solidFill>
                  <a:latin typeface="Arimo"/>
                  <a:ea typeface="Arimo"/>
                  <a:cs typeface="Arimo"/>
                  <a:sym typeface="Arimo"/>
                </a:rPr>
                <a:t>PD;</a:t>
              </a:r>
              <a:r>
                <a:rPr lang="en-US" sz="1600">
                  <a:solidFill>
                    <a:srgbClr val="000000"/>
                  </a:solidFill>
                  <a:latin typeface="Arimo"/>
                  <a:ea typeface="Arimo"/>
                  <a:cs typeface="Arimo"/>
                  <a:sym typeface="Arimo"/>
                </a:rPr>
                <a:t>, dan </a:t>
              </a:r>
              <a:endParaRPr/>
            </a:p>
          </p:txBody>
        </p:sp>
      </p:grpSp>
      <p:grpSp>
        <p:nvGrpSpPr>
          <p:cNvPr id="241" name="Google Shape;241;p7"/>
          <p:cNvGrpSpPr/>
          <p:nvPr/>
        </p:nvGrpSpPr>
        <p:grpSpPr>
          <a:xfrm>
            <a:off x="11907455" y="2382807"/>
            <a:ext cx="4932745" cy="3266929"/>
            <a:chOff x="0" y="-241102"/>
            <a:chExt cx="6576992" cy="4355904"/>
          </a:xfrm>
        </p:grpSpPr>
        <p:grpSp>
          <p:nvGrpSpPr>
            <p:cNvPr id="242" name="Google Shape;242;p7"/>
            <p:cNvGrpSpPr/>
            <p:nvPr/>
          </p:nvGrpSpPr>
          <p:grpSpPr>
            <a:xfrm>
              <a:off x="0" y="-241102"/>
              <a:ext cx="4114803" cy="4355904"/>
              <a:chOff x="0" y="-47625"/>
              <a:chExt cx="812800" cy="860425"/>
            </a:xfrm>
          </p:grpSpPr>
          <p:sp>
            <p:nvSpPr>
              <p:cNvPr id="243" name="Google Shape;243;p7"/>
              <p:cNvSpPr/>
              <p:nvPr/>
            </p:nvSpPr>
            <p:spPr>
              <a:xfrm>
                <a:off x="0" y="0"/>
                <a:ext cx="248352" cy="315824"/>
              </a:xfrm>
              <a:custGeom>
                <a:rect b="b" l="l" r="r" t="t"/>
                <a:pathLst>
                  <a:path extrusionOk="0" h="315824" w="248352">
                    <a:moveTo>
                      <a:pt x="123153" y="0"/>
                    </a:moveTo>
                    <a:lnTo>
                      <a:pt x="125199" y="0"/>
                    </a:lnTo>
                    <a:cubicBezTo>
                      <a:pt x="157861" y="0"/>
                      <a:pt x="189186" y="12975"/>
                      <a:pt x="212281" y="36071"/>
                    </a:cubicBezTo>
                    <a:cubicBezTo>
                      <a:pt x="235377" y="59166"/>
                      <a:pt x="248352" y="90491"/>
                      <a:pt x="248352" y="123153"/>
                    </a:cubicBezTo>
                    <a:lnTo>
                      <a:pt x="248352" y="192671"/>
                    </a:lnTo>
                    <a:cubicBezTo>
                      <a:pt x="248352" y="225333"/>
                      <a:pt x="235377" y="256658"/>
                      <a:pt x="212281" y="279753"/>
                    </a:cubicBezTo>
                    <a:cubicBezTo>
                      <a:pt x="189186" y="302849"/>
                      <a:pt x="157861" y="315824"/>
                      <a:pt x="125199" y="315824"/>
                    </a:cubicBezTo>
                    <a:lnTo>
                      <a:pt x="123153" y="315824"/>
                    </a:lnTo>
                    <a:cubicBezTo>
                      <a:pt x="90491" y="315824"/>
                      <a:pt x="59166" y="302849"/>
                      <a:pt x="36071" y="279753"/>
                    </a:cubicBezTo>
                    <a:cubicBezTo>
                      <a:pt x="12975" y="256658"/>
                      <a:pt x="0" y="225333"/>
                      <a:pt x="0" y="192671"/>
                    </a:cubicBezTo>
                    <a:lnTo>
                      <a:pt x="0" y="123153"/>
                    </a:lnTo>
                    <a:cubicBezTo>
                      <a:pt x="0" y="90491"/>
                      <a:pt x="12975" y="59166"/>
                      <a:pt x="36071" y="36071"/>
                    </a:cubicBezTo>
                    <a:cubicBezTo>
                      <a:pt x="59166" y="12975"/>
                      <a:pt x="90491" y="0"/>
                      <a:pt x="123153" y="0"/>
                    </a:cubicBezTo>
                    <a:close/>
                  </a:path>
                </a:pathLst>
              </a:custGeom>
              <a:solidFill>
                <a:srgbClr val="FF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5" name="Google Shape;245;p7"/>
            <p:cNvSpPr/>
            <p:nvPr/>
          </p:nvSpPr>
          <p:spPr>
            <a:xfrm>
              <a:off x="157269" y="331593"/>
              <a:ext cx="942744" cy="935674"/>
            </a:xfrm>
            <a:custGeom>
              <a:rect b="b" l="l" r="r" t="t"/>
              <a:pathLst>
                <a:path extrusionOk="0" h="935674" w="942744">
                  <a:moveTo>
                    <a:pt x="0" y="0"/>
                  </a:moveTo>
                  <a:lnTo>
                    <a:pt x="942744" y="0"/>
                  </a:lnTo>
                  <a:lnTo>
                    <a:pt x="942744" y="935674"/>
                  </a:lnTo>
                  <a:lnTo>
                    <a:pt x="0" y="935674"/>
                  </a:lnTo>
                  <a:lnTo>
                    <a:pt x="0" y="0"/>
                  </a:lnTo>
                  <a:close/>
                </a:path>
              </a:pathLst>
            </a:custGeom>
            <a:blipFill rotWithShape="1">
              <a:blip r:embed="rId6">
                <a:alphaModFix/>
              </a:blip>
              <a:stretch>
                <a:fillRect b="0" l="0" r="0" t="0"/>
              </a:stretch>
            </a:blipFill>
            <a:ln>
              <a:noFill/>
            </a:ln>
          </p:spPr>
        </p:sp>
        <p:sp>
          <p:nvSpPr>
            <p:cNvPr id="246" name="Google Shape;246;p7"/>
            <p:cNvSpPr/>
            <p:nvPr/>
          </p:nvSpPr>
          <p:spPr>
            <a:xfrm>
              <a:off x="230299" y="331593"/>
              <a:ext cx="796684" cy="795235"/>
            </a:xfrm>
            <a:custGeom>
              <a:rect b="b" l="l" r="r" t="t"/>
              <a:pathLst>
                <a:path extrusionOk="0" h="795235" w="796684">
                  <a:moveTo>
                    <a:pt x="0" y="0"/>
                  </a:moveTo>
                  <a:lnTo>
                    <a:pt x="796684" y="0"/>
                  </a:lnTo>
                  <a:lnTo>
                    <a:pt x="796684" y="795235"/>
                  </a:lnTo>
                  <a:lnTo>
                    <a:pt x="0" y="795235"/>
                  </a:lnTo>
                  <a:lnTo>
                    <a:pt x="0" y="0"/>
                  </a:lnTo>
                  <a:close/>
                </a:path>
              </a:pathLst>
            </a:custGeom>
            <a:blipFill rotWithShape="1">
              <a:blip r:embed="rId7">
                <a:alphaModFix/>
              </a:blip>
              <a:stretch>
                <a:fillRect b="0" l="0" r="0" t="0"/>
              </a:stretch>
            </a:blipFill>
            <a:ln>
              <a:noFill/>
            </a:ln>
          </p:spPr>
        </p:sp>
        <p:sp>
          <p:nvSpPr>
            <p:cNvPr id="247" name="Google Shape;247;p7"/>
            <p:cNvSpPr txBox="1"/>
            <p:nvPr/>
          </p:nvSpPr>
          <p:spPr>
            <a:xfrm>
              <a:off x="1447782" y="-47625"/>
              <a:ext cx="5129210" cy="18490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a:solidFill>
                    <a:srgbClr val="000000"/>
                  </a:solidFill>
                  <a:latin typeface="Arimo"/>
                  <a:ea typeface="Arimo"/>
                  <a:cs typeface="Arimo"/>
                  <a:sym typeface="Arimo"/>
                </a:rPr>
                <a:t>(3) Meningkatkan kesejahteraan hewan dan layanan veteriner serta tata kelolanya untuk meningkatkan pengawasan, pengendalian dan penutupan </a:t>
              </a:r>
              <a:r>
                <a:rPr lang="en-US" sz="1600">
                  <a:solidFill>
                    <a:schemeClr val="dk1"/>
                  </a:solidFill>
                  <a:latin typeface="Arimo"/>
                  <a:ea typeface="Arimo"/>
                  <a:cs typeface="Arimo"/>
                  <a:sym typeface="Arimo"/>
                </a:rPr>
                <a:t>PDA</a:t>
              </a:r>
              <a:r>
                <a:rPr lang="en-US" sz="1600">
                  <a:solidFill>
                    <a:srgbClr val="000000"/>
                  </a:solidFill>
                  <a:latin typeface="Arimo"/>
                  <a:ea typeface="Arimo"/>
                  <a:cs typeface="Arimo"/>
                  <a:sym typeface="Arimo"/>
                </a:rPr>
                <a:t>.</a:t>
              </a:r>
              <a:endParaRPr/>
            </a:p>
          </p:txBody>
        </p:sp>
      </p:grpSp>
      <p:sp>
        <p:nvSpPr>
          <p:cNvPr id="248" name="Google Shape;248;p7"/>
          <p:cNvSpPr txBox="1"/>
          <p:nvPr/>
        </p:nvSpPr>
        <p:spPr>
          <a:xfrm>
            <a:off x="1136062" y="1091237"/>
            <a:ext cx="10455564" cy="641201"/>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lang="en-US" sz="4000">
                <a:solidFill>
                  <a:schemeClr val="dk1"/>
                </a:solidFill>
                <a:latin typeface="Barlow"/>
                <a:ea typeface="Barlow"/>
                <a:cs typeface="Barlow"/>
                <a:sym typeface="Barlow"/>
              </a:rPr>
              <a:t>PENDEKATAN DEKOLONISASI UNTUK EE</a:t>
            </a:r>
            <a:endParaRPr b="1" sz="3999">
              <a:solidFill>
                <a:srgbClr val="000000"/>
              </a:solidFill>
              <a:latin typeface="Barlow"/>
              <a:ea typeface="Barlow"/>
              <a:cs typeface="Barlow"/>
              <a:sym typeface="Barlow"/>
            </a:endParaRPr>
          </a:p>
        </p:txBody>
      </p:sp>
      <p:sp>
        <p:nvSpPr>
          <p:cNvPr id="249" name="Google Shape;249;p7"/>
          <p:cNvSpPr txBox="1"/>
          <p:nvPr/>
        </p:nvSpPr>
        <p:spPr>
          <a:xfrm>
            <a:off x="1136062" y="1838315"/>
            <a:ext cx="6626230" cy="331470"/>
          </a:xfrm>
          <a:prstGeom prst="rect">
            <a:avLst/>
          </a:prstGeom>
          <a:noFill/>
          <a:ln>
            <a:noFill/>
          </a:ln>
        </p:spPr>
        <p:txBody>
          <a:bodyPr anchorCtr="0" anchor="t" bIns="0" lIns="0" spcFirstLastPara="1" rIns="0" wrap="square" tIns="0">
            <a:spAutoFit/>
          </a:bodyPr>
          <a:lstStyle/>
          <a:p>
            <a:pPr indent="0" lvl="0" marL="0" marR="0" rtl="0" algn="l">
              <a:lnSpc>
                <a:spcPct val="149944"/>
              </a:lnSpc>
              <a:spcBef>
                <a:spcPts val="0"/>
              </a:spcBef>
              <a:spcAft>
                <a:spcPts val="0"/>
              </a:spcAft>
              <a:buNone/>
            </a:pPr>
            <a:r>
              <a:rPr lang="en-US" sz="1800">
                <a:solidFill>
                  <a:schemeClr val="dk1"/>
                </a:solidFill>
                <a:latin typeface="Calibri"/>
                <a:ea typeface="Calibri"/>
                <a:cs typeface="Calibri"/>
                <a:sym typeface="Calibri"/>
              </a:rPr>
              <a:t>Dalam pendekatan dekolonisasi, kami:</a:t>
            </a:r>
            <a:endParaRPr sz="1799">
              <a:solidFill>
                <a:srgbClr val="000000"/>
              </a:solidFill>
              <a:latin typeface="Arimo"/>
              <a:ea typeface="Arimo"/>
              <a:cs typeface="Arimo"/>
              <a:sym typeface="Arimo"/>
            </a:endParaRPr>
          </a:p>
        </p:txBody>
      </p:sp>
      <p:sp>
        <p:nvSpPr>
          <p:cNvPr id="250" name="Google Shape;250;p7"/>
          <p:cNvSpPr txBox="1"/>
          <p:nvPr/>
        </p:nvSpPr>
        <p:spPr>
          <a:xfrm>
            <a:off x="1136062" y="4527105"/>
            <a:ext cx="11000034" cy="1357551"/>
          </a:xfrm>
          <a:prstGeom prst="rect">
            <a:avLst/>
          </a:prstGeom>
          <a:noFill/>
          <a:ln>
            <a:noFill/>
          </a:ln>
        </p:spPr>
        <p:txBody>
          <a:bodyPr anchorCtr="0" anchor="t" bIns="0" lIns="0" spcFirstLastPara="1" rIns="0" wrap="square" tIns="0">
            <a:spAutoFit/>
          </a:bodyPr>
          <a:lstStyle/>
          <a:p>
            <a:pPr indent="0" lvl="0" marL="0" marR="0" rtl="0" algn="l">
              <a:lnSpc>
                <a:spcPct val="149944"/>
              </a:lnSpc>
              <a:spcBef>
                <a:spcPts val="0"/>
              </a:spcBef>
              <a:spcAft>
                <a:spcPts val="0"/>
              </a:spcAft>
              <a:buNone/>
            </a:pPr>
            <a:r>
              <a:rPr lang="en-US" sz="1800">
                <a:solidFill>
                  <a:schemeClr val="dk1"/>
                </a:solidFill>
                <a:latin typeface="Arimo"/>
                <a:ea typeface="Arimo"/>
                <a:cs typeface="Arimo"/>
                <a:sym typeface="Arimo"/>
              </a:rPr>
              <a:t>Proyek DMT menunjukkan bahwa organisasi internasional (dalam hal ini: Animals Australia/Animals International) dapat membantu memfasilitasi masyarakat dan pemerintah lokal untuk bertindak menggunakan kearifan lokal mereka dan bahwa organisasi internasional menghormati peran dan kemampuan masyarakat dan pemerintah lokal untuk memecahkan masalah mereka.</a:t>
            </a:r>
            <a:endParaRPr sz="1799">
              <a:solidFill>
                <a:srgbClr val="000000"/>
              </a:solidFill>
              <a:latin typeface="Arimo"/>
              <a:ea typeface="Arimo"/>
              <a:cs typeface="Arimo"/>
              <a:sym typeface="Arimo"/>
            </a:endParaRPr>
          </a:p>
        </p:txBody>
      </p:sp>
      <p:sp>
        <p:nvSpPr>
          <p:cNvPr id="251" name="Google Shape;251;p7"/>
          <p:cNvSpPr txBox="1"/>
          <p:nvPr/>
        </p:nvSpPr>
        <p:spPr>
          <a:xfrm>
            <a:off x="1131998" y="6047025"/>
            <a:ext cx="10918942" cy="658514"/>
          </a:xfrm>
          <a:prstGeom prst="rect">
            <a:avLst/>
          </a:prstGeom>
          <a:noFill/>
          <a:ln>
            <a:noFill/>
          </a:ln>
        </p:spPr>
        <p:txBody>
          <a:bodyPr anchorCtr="0" anchor="t" bIns="0" lIns="0" spcFirstLastPara="1" rIns="0" wrap="square" tIns="0">
            <a:spAutoFit/>
          </a:bodyPr>
          <a:lstStyle/>
          <a:p>
            <a:pPr indent="0" lvl="0" marL="0" marR="0" rtl="0" algn="l">
              <a:lnSpc>
                <a:spcPct val="149944"/>
              </a:lnSpc>
              <a:spcBef>
                <a:spcPts val="0"/>
              </a:spcBef>
              <a:spcAft>
                <a:spcPts val="0"/>
              </a:spcAft>
              <a:buNone/>
            </a:pPr>
            <a:r>
              <a:rPr lang="en-US" sz="1800">
                <a:solidFill>
                  <a:schemeClr val="dk1"/>
                </a:solidFill>
                <a:latin typeface="Arimo"/>
                <a:ea typeface="Arimo"/>
                <a:cs typeface="Arimo"/>
                <a:sym typeface="Arimo"/>
              </a:rPr>
              <a:t>Antara tahun 2017 dan Oktober 2022 Animals Australia mendanai kami untuk melaksanakan PDA (dan proyek lainnya) di Bali</a:t>
            </a:r>
            <a:endParaRPr sz="1799">
              <a:solidFill>
                <a:srgbClr val="000000"/>
              </a:solidFill>
              <a:latin typeface="Arimo"/>
              <a:ea typeface="Arimo"/>
              <a:cs typeface="Arimo"/>
              <a:sym typeface="Arimo"/>
            </a:endParaRPr>
          </a:p>
        </p:txBody>
      </p:sp>
      <p:sp>
        <p:nvSpPr>
          <p:cNvPr id="252" name="Google Shape;252;p7"/>
          <p:cNvSpPr txBox="1"/>
          <p:nvPr/>
        </p:nvSpPr>
        <p:spPr>
          <a:xfrm>
            <a:off x="1136062" y="6902370"/>
            <a:ext cx="10771392" cy="664845"/>
          </a:xfrm>
          <a:prstGeom prst="rect">
            <a:avLst/>
          </a:prstGeom>
          <a:noFill/>
          <a:ln>
            <a:noFill/>
          </a:ln>
        </p:spPr>
        <p:txBody>
          <a:bodyPr anchorCtr="0" anchor="t" bIns="0" lIns="0" spcFirstLastPara="1" rIns="0" wrap="square" tIns="0">
            <a:spAutoFit/>
          </a:bodyPr>
          <a:lstStyle/>
          <a:p>
            <a:pPr indent="0" lvl="0" marL="0" marR="0" rtl="0" algn="l">
              <a:lnSpc>
                <a:spcPct val="149944"/>
              </a:lnSpc>
              <a:spcBef>
                <a:spcPts val="0"/>
              </a:spcBef>
              <a:spcAft>
                <a:spcPts val="0"/>
              </a:spcAft>
              <a:buNone/>
            </a:pPr>
            <a:r>
              <a:rPr lang="en-US" sz="1800">
                <a:solidFill>
                  <a:schemeClr val="dk1"/>
                </a:solidFill>
                <a:latin typeface="Arimo"/>
                <a:ea typeface="Arimo"/>
                <a:cs typeface="Arimo"/>
                <a:sym typeface="Arimo"/>
              </a:rPr>
              <a:t>Sejak Oktober 2022 Animals Australia telah mendanai kami untuk membentuk Yayasan kami sendiri yang hanya terdiri dari masyarakat Indonesia: Sintesia Animalia Indonesia</a:t>
            </a:r>
            <a:endParaRPr sz="1799">
              <a:solidFill>
                <a:srgbClr val="000000"/>
              </a:solidFill>
              <a:latin typeface="Arimo"/>
              <a:ea typeface="Arimo"/>
              <a:cs typeface="Arimo"/>
              <a:sym typeface="Arimo"/>
            </a:endParaRPr>
          </a:p>
        </p:txBody>
      </p:sp>
      <p:sp>
        <p:nvSpPr>
          <p:cNvPr id="253" name="Google Shape;253;p7"/>
          <p:cNvSpPr txBox="1"/>
          <p:nvPr/>
        </p:nvSpPr>
        <p:spPr>
          <a:xfrm>
            <a:off x="1131998" y="7964061"/>
            <a:ext cx="12884739" cy="397545"/>
          </a:xfrm>
          <a:prstGeom prst="rect">
            <a:avLst/>
          </a:prstGeom>
          <a:noFill/>
          <a:ln>
            <a:noFill/>
          </a:ln>
        </p:spPr>
        <p:txBody>
          <a:bodyPr anchorCtr="0" anchor="t" bIns="0" lIns="0" spcFirstLastPara="1" rIns="0" wrap="square" tIns="0">
            <a:spAutoFit/>
          </a:bodyPr>
          <a:lstStyle/>
          <a:p>
            <a:pPr indent="0" lvl="0" marL="0" marR="0" rtl="0" algn="just">
              <a:lnSpc>
                <a:spcPct val="131208"/>
              </a:lnSpc>
              <a:spcBef>
                <a:spcPts val="0"/>
              </a:spcBef>
              <a:spcAft>
                <a:spcPts val="0"/>
              </a:spcAft>
              <a:buNone/>
            </a:pPr>
            <a:r>
              <a:rPr b="1" lang="en-US" sz="2400">
                <a:solidFill>
                  <a:schemeClr val="dk1"/>
                </a:solidFill>
                <a:latin typeface="Poppins"/>
                <a:ea typeface="Poppins"/>
                <a:cs typeface="Poppins"/>
                <a:sym typeface="Poppins"/>
              </a:rPr>
              <a:t>Pendekatan dekolonisasi ini telah sangat membantu EE kami di Indonesia</a:t>
            </a:r>
            <a:r>
              <a:rPr lang="en-US" sz="2400">
                <a:solidFill>
                  <a:schemeClr val="dk1"/>
                </a:solidFill>
                <a:latin typeface="Poppins"/>
                <a:ea typeface="Poppins"/>
                <a:cs typeface="Poppins"/>
                <a:sym typeface="Poppins"/>
              </a:rPr>
              <a:t>.</a:t>
            </a:r>
            <a:endParaRPr sz="2099">
              <a:solidFill>
                <a:srgbClr val="000000"/>
              </a:solidFill>
              <a:latin typeface="Poppins"/>
              <a:ea typeface="Poppins"/>
              <a:cs typeface="Poppins"/>
              <a:sym typeface="Poppins"/>
            </a:endParaRPr>
          </a:p>
        </p:txBody>
      </p:sp>
      <p:grpSp>
        <p:nvGrpSpPr>
          <p:cNvPr id="254" name="Google Shape;254;p7"/>
          <p:cNvGrpSpPr/>
          <p:nvPr/>
        </p:nvGrpSpPr>
        <p:grpSpPr>
          <a:xfrm>
            <a:off x="609600" y="8877300"/>
            <a:ext cx="17535912" cy="1138412"/>
            <a:chOff x="609600" y="8877300"/>
            <a:chExt cx="17535912" cy="1138412"/>
          </a:xfrm>
        </p:grpSpPr>
        <p:pic>
          <p:nvPicPr>
            <p:cNvPr id="255" name="Google Shape;255;p7"/>
            <p:cNvPicPr preferRelativeResize="0"/>
            <p:nvPr/>
          </p:nvPicPr>
          <p:blipFill rotWithShape="1">
            <a:blip r:embed="rId8">
              <a:alphaModFix/>
            </a:blip>
            <a:srcRect b="0" l="0" r="0" t="0"/>
            <a:stretch/>
          </p:blipFill>
          <p:spPr>
            <a:xfrm>
              <a:off x="16535400" y="8877300"/>
              <a:ext cx="1610112" cy="1138412"/>
            </a:xfrm>
            <a:prstGeom prst="rect">
              <a:avLst/>
            </a:prstGeom>
            <a:noFill/>
            <a:ln>
              <a:noFill/>
            </a:ln>
          </p:spPr>
        </p:pic>
        <p:cxnSp>
          <p:nvCxnSpPr>
            <p:cNvPr id="256" name="Google Shape;256;p7"/>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257" name="Google Shape;257;p7"/>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8"/>
          <p:cNvSpPr/>
          <p:nvPr/>
        </p:nvSpPr>
        <p:spPr>
          <a:xfrm>
            <a:off x="-668566" y="7484787"/>
            <a:ext cx="1192897" cy="2804067"/>
          </a:xfrm>
          <a:custGeom>
            <a:rect b="b" l="l" r="r" t="t"/>
            <a:pathLst>
              <a:path extrusionOk="0" h="2804067" w="1192897">
                <a:moveTo>
                  <a:pt x="0" y="0"/>
                </a:moveTo>
                <a:lnTo>
                  <a:pt x="1192897" y="0"/>
                </a:lnTo>
                <a:lnTo>
                  <a:pt x="1192897" y="2804067"/>
                </a:lnTo>
                <a:lnTo>
                  <a:pt x="0" y="2804067"/>
                </a:lnTo>
                <a:lnTo>
                  <a:pt x="0" y="0"/>
                </a:lnTo>
                <a:close/>
              </a:path>
            </a:pathLst>
          </a:custGeom>
          <a:blipFill rotWithShape="1">
            <a:blip r:embed="rId3">
              <a:alphaModFix/>
            </a:blip>
            <a:stretch>
              <a:fillRect b="0" l="0" r="0" t="0"/>
            </a:stretch>
          </a:blipFill>
          <a:ln>
            <a:noFill/>
          </a:ln>
        </p:spPr>
      </p:sp>
      <p:sp>
        <p:nvSpPr>
          <p:cNvPr id="264" name="Google Shape;264;p8"/>
          <p:cNvSpPr/>
          <p:nvPr/>
        </p:nvSpPr>
        <p:spPr>
          <a:xfrm>
            <a:off x="17742983" y="0"/>
            <a:ext cx="1192897" cy="2804067"/>
          </a:xfrm>
          <a:custGeom>
            <a:rect b="b" l="l" r="r" t="t"/>
            <a:pathLst>
              <a:path extrusionOk="0" h="2804067" w="1192897">
                <a:moveTo>
                  <a:pt x="0" y="0"/>
                </a:moveTo>
                <a:lnTo>
                  <a:pt x="1192897" y="0"/>
                </a:lnTo>
                <a:lnTo>
                  <a:pt x="1192897" y="2804067"/>
                </a:lnTo>
                <a:lnTo>
                  <a:pt x="0" y="2804067"/>
                </a:lnTo>
                <a:lnTo>
                  <a:pt x="0" y="0"/>
                </a:lnTo>
                <a:close/>
              </a:path>
            </a:pathLst>
          </a:custGeom>
          <a:blipFill rotWithShape="1">
            <a:blip r:embed="rId3">
              <a:alphaModFix/>
            </a:blip>
            <a:stretch>
              <a:fillRect b="0" l="0" r="0" t="0"/>
            </a:stretch>
          </a:blipFill>
          <a:ln>
            <a:noFill/>
          </a:ln>
        </p:spPr>
      </p:sp>
      <p:sp>
        <p:nvSpPr>
          <p:cNvPr id="265" name="Google Shape;265;p8"/>
          <p:cNvSpPr/>
          <p:nvPr/>
        </p:nvSpPr>
        <p:spPr>
          <a:xfrm>
            <a:off x="836852" y="748799"/>
            <a:ext cx="1221789" cy="849392"/>
          </a:xfrm>
          <a:custGeom>
            <a:rect b="b" l="l" r="r" t="t"/>
            <a:pathLst>
              <a:path extrusionOk="0" h="849392" w="1221789">
                <a:moveTo>
                  <a:pt x="0" y="0"/>
                </a:moveTo>
                <a:lnTo>
                  <a:pt x="1221789" y="0"/>
                </a:lnTo>
                <a:lnTo>
                  <a:pt x="1221789" y="849392"/>
                </a:lnTo>
                <a:lnTo>
                  <a:pt x="0" y="849392"/>
                </a:lnTo>
                <a:lnTo>
                  <a:pt x="0" y="0"/>
                </a:lnTo>
                <a:close/>
              </a:path>
            </a:pathLst>
          </a:custGeom>
          <a:blipFill rotWithShape="1">
            <a:blip r:embed="rId4">
              <a:alphaModFix/>
            </a:blip>
            <a:stretch>
              <a:fillRect b="0" l="0" r="-73798" t="0"/>
            </a:stretch>
          </a:blipFill>
          <a:ln>
            <a:noFill/>
          </a:ln>
        </p:spPr>
      </p:sp>
      <p:sp>
        <p:nvSpPr>
          <p:cNvPr id="266" name="Google Shape;266;p8"/>
          <p:cNvSpPr/>
          <p:nvPr/>
        </p:nvSpPr>
        <p:spPr>
          <a:xfrm>
            <a:off x="15360543" y="782061"/>
            <a:ext cx="1636435" cy="513431"/>
          </a:xfrm>
          <a:custGeom>
            <a:rect b="b" l="l" r="r" t="t"/>
            <a:pathLst>
              <a:path extrusionOk="0" h="513431" w="1636435">
                <a:moveTo>
                  <a:pt x="0" y="0"/>
                </a:moveTo>
                <a:lnTo>
                  <a:pt x="1636435" y="0"/>
                </a:lnTo>
                <a:lnTo>
                  <a:pt x="1636435" y="513432"/>
                </a:lnTo>
                <a:lnTo>
                  <a:pt x="0" y="513432"/>
                </a:lnTo>
                <a:lnTo>
                  <a:pt x="0" y="0"/>
                </a:lnTo>
                <a:close/>
              </a:path>
            </a:pathLst>
          </a:custGeom>
          <a:blipFill rotWithShape="1">
            <a:blip r:embed="rId5">
              <a:alphaModFix/>
            </a:blip>
            <a:stretch>
              <a:fillRect b="0" l="0" r="0" t="0"/>
            </a:stretch>
          </a:blipFill>
          <a:ln>
            <a:noFill/>
          </a:ln>
        </p:spPr>
      </p:sp>
      <p:grpSp>
        <p:nvGrpSpPr>
          <p:cNvPr id="267" name="Google Shape;267;p8"/>
          <p:cNvGrpSpPr/>
          <p:nvPr/>
        </p:nvGrpSpPr>
        <p:grpSpPr>
          <a:xfrm>
            <a:off x="16996978" y="8964236"/>
            <a:ext cx="2494407" cy="2494407"/>
            <a:chOff x="0" y="0"/>
            <a:chExt cx="812800" cy="812800"/>
          </a:xfrm>
        </p:grpSpPr>
        <p:sp>
          <p:nvSpPr>
            <p:cNvPr id="268" name="Google Shape;26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0000">
                <a:alpha val="0"/>
              </a:srgbClr>
            </a:solid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0" name="Google Shape;270;p8"/>
          <p:cNvGrpSpPr/>
          <p:nvPr/>
        </p:nvGrpSpPr>
        <p:grpSpPr>
          <a:xfrm>
            <a:off x="-1046661" y="8964236"/>
            <a:ext cx="2494407" cy="2494407"/>
            <a:chOff x="0" y="0"/>
            <a:chExt cx="812800" cy="812800"/>
          </a:xfrm>
        </p:grpSpPr>
        <p:sp>
          <p:nvSpPr>
            <p:cNvPr id="271" name="Google Shape;27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0000">
                <a:alpha val="0"/>
              </a:srgbClr>
            </a:solid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73" name="Google Shape;273;p8"/>
          <p:cNvPicPr preferRelativeResize="0"/>
          <p:nvPr/>
        </p:nvPicPr>
        <p:blipFill rotWithShape="1">
          <a:blip r:embed="rId6">
            <a:alphaModFix/>
          </a:blip>
          <a:srcRect b="0" l="0" r="0" t="0"/>
          <a:stretch/>
        </p:blipFill>
        <p:spPr>
          <a:xfrm>
            <a:off x="8537450" y="2598332"/>
            <a:ext cx="1210322" cy="1352315"/>
          </a:xfrm>
          <a:prstGeom prst="rect">
            <a:avLst/>
          </a:prstGeom>
          <a:noFill/>
          <a:ln>
            <a:noFill/>
          </a:ln>
        </p:spPr>
      </p:pic>
      <p:pic>
        <p:nvPicPr>
          <p:cNvPr id="274" name="Google Shape;274;p8"/>
          <p:cNvPicPr preferRelativeResize="0"/>
          <p:nvPr/>
        </p:nvPicPr>
        <p:blipFill rotWithShape="1">
          <a:blip r:embed="rId6">
            <a:alphaModFix/>
          </a:blip>
          <a:srcRect b="0" l="0" r="0" t="0"/>
          <a:stretch/>
        </p:blipFill>
        <p:spPr>
          <a:xfrm rot="-10724573">
            <a:off x="8553963" y="4008322"/>
            <a:ext cx="1246188" cy="1392389"/>
          </a:xfrm>
          <a:prstGeom prst="rect">
            <a:avLst/>
          </a:prstGeom>
          <a:noFill/>
          <a:ln>
            <a:noFill/>
          </a:ln>
        </p:spPr>
      </p:pic>
      <p:sp>
        <p:nvSpPr>
          <p:cNvPr id="275" name="Google Shape;275;p8"/>
          <p:cNvSpPr txBox="1"/>
          <p:nvPr/>
        </p:nvSpPr>
        <p:spPr>
          <a:xfrm>
            <a:off x="3978621" y="953052"/>
            <a:ext cx="10330759" cy="68897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999">
                <a:solidFill>
                  <a:srgbClr val="000000"/>
                </a:solidFill>
                <a:latin typeface="Barlow"/>
                <a:ea typeface="Barlow"/>
                <a:cs typeface="Barlow"/>
                <a:sym typeface="Barlow"/>
              </a:rPr>
              <a:t>TOP-DOWN &amp; BOTTOM-UP MODEL </a:t>
            </a:r>
            <a:endParaRPr/>
          </a:p>
        </p:txBody>
      </p:sp>
      <p:sp>
        <p:nvSpPr>
          <p:cNvPr id="276" name="Google Shape;276;p8"/>
          <p:cNvSpPr txBox="1"/>
          <p:nvPr/>
        </p:nvSpPr>
        <p:spPr>
          <a:xfrm>
            <a:off x="4800600" y="2522132"/>
            <a:ext cx="3233414" cy="527067"/>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lang="en-US" sz="3299">
                <a:solidFill>
                  <a:srgbClr val="000000"/>
                </a:solidFill>
                <a:latin typeface="Barlow"/>
                <a:ea typeface="Barlow"/>
                <a:cs typeface="Barlow"/>
                <a:sym typeface="Barlow"/>
              </a:rPr>
              <a:t>Top-down EE</a:t>
            </a:r>
            <a:endParaRPr/>
          </a:p>
        </p:txBody>
      </p:sp>
      <p:sp>
        <p:nvSpPr>
          <p:cNvPr id="277" name="Google Shape;277;p8"/>
          <p:cNvSpPr txBox="1"/>
          <p:nvPr/>
        </p:nvSpPr>
        <p:spPr>
          <a:xfrm>
            <a:off x="10252597" y="2522132"/>
            <a:ext cx="2762567" cy="57340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lang="en-US" sz="3299">
                <a:solidFill>
                  <a:srgbClr val="000000"/>
                </a:solidFill>
                <a:latin typeface="Barlow"/>
                <a:ea typeface="Barlow"/>
                <a:cs typeface="Barlow"/>
                <a:sym typeface="Barlow"/>
              </a:rPr>
              <a:t>Bottom-up EE</a:t>
            </a:r>
            <a:endParaRPr/>
          </a:p>
        </p:txBody>
      </p:sp>
      <p:sp>
        <p:nvSpPr>
          <p:cNvPr id="278" name="Google Shape;278;p8"/>
          <p:cNvSpPr txBox="1"/>
          <p:nvPr/>
        </p:nvSpPr>
        <p:spPr>
          <a:xfrm>
            <a:off x="1447746" y="3325392"/>
            <a:ext cx="6586268" cy="4750018"/>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Pendekatan top-down membangun hubungan baik dengan pemangku kepentingan di tingkat yang lebih tinggi, misalnya otoritas yang mengendalikan sistem di tingkat Provinsi atau Nasional. </a:t>
            </a:r>
            <a:endParaRPr sz="2400">
              <a:solidFill>
                <a:schemeClr val="dk1"/>
              </a:solidFill>
              <a:latin typeface="Calibri"/>
              <a:ea typeface="Calibri"/>
              <a:cs typeface="Calibri"/>
              <a:sym typeface="Calibri"/>
            </a:endParaRPr>
          </a:p>
          <a:p>
            <a:pPr indent="0" lvl="0" marL="0" marR="0" rtl="0" algn="l">
              <a:lnSpc>
                <a:spcPct val="128291"/>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Kami menggunakan pendekatan ini untuk mengedukasi dan membangun keterlibatan dengan para pemangku kepentingan yang mempunyai kekuasaan besar untuk melakukan perubahan berskala luas dan untuk membentuk hubungan jangka panjang yang melibatkan kami dalam proses pengambilan keputusan tingkat tinggi.</a:t>
            </a:r>
            <a:endParaRPr sz="2199">
              <a:solidFill>
                <a:srgbClr val="000000"/>
              </a:solidFill>
              <a:latin typeface="Arimo"/>
              <a:ea typeface="Arimo"/>
              <a:cs typeface="Arimo"/>
              <a:sym typeface="Arimo"/>
            </a:endParaRPr>
          </a:p>
        </p:txBody>
      </p:sp>
      <p:sp>
        <p:nvSpPr>
          <p:cNvPr id="279" name="Google Shape;279;p8"/>
          <p:cNvSpPr txBox="1"/>
          <p:nvPr/>
        </p:nvSpPr>
        <p:spPr>
          <a:xfrm>
            <a:off x="10320100" y="3237116"/>
            <a:ext cx="7008092" cy="5147563"/>
          </a:xfrm>
          <a:prstGeom prst="rect">
            <a:avLst/>
          </a:prstGeom>
          <a:noFill/>
          <a:ln>
            <a:noFill/>
          </a:ln>
        </p:spPr>
        <p:txBody>
          <a:bodyPr anchorCtr="0" anchor="t" bIns="0" lIns="0" spcFirstLastPara="1" rIns="0" wrap="square" tIns="0">
            <a:spAutoFit/>
          </a:bodyPr>
          <a:lstStyle/>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Pendekatan bottom-up membangun hubungan baik dengan pemangku kepentingan di lapangan, misalnya aparat Desa Administratif dan Desa Adat, masyarakat setempat, serta Pemerintah dan Kepolisian yang bekerja di lapangan. </a:t>
            </a:r>
            <a:endParaRPr sz="2400">
              <a:solidFill>
                <a:schemeClr val="dk1"/>
              </a:solidFill>
              <a:latin typeface="Calibri"/>
              <a:ea typeface="Calibri"/>
              <a:cs typeface="Calibri"/>
              <a:sym typeface="Calibri"/>
            </a:endParaRPr>
          </a:p>
          <a:p>
            <a:pPr indent="0" lvl="0" marL="0" marR="0" rtl="0" algn="l">
              <a:lnSpc>
                <a:spcPct val="128291"/>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28291"/>
              </a:lnSpc>
              <a:spcBef>
                <a:spcPts val="0"/>
              </a:spcBef>
              <a:spcAft>
                <a:spcPts val="0"/>
              </a:spcAft>
              <a:buNone/>
            </a:pPr>
            <a:r>
              <a:rPr lang="en-US" sz="2400">
                <a:solidFill>
                  <a:schemeClr val="dk1"/>
                </a:solidFill>
                <a:latin typeface="Calibri"/>
                <a:ea typeface="Calibri"/>
                <a:cs typeface="Calibri"/>
                <a:sym typeface="Calibri"/>
              </a:rPr>
              <a:t>Kami menggunakan pendekatan ini untuk mengedukasi dan melibatkan pemangku kepentingan di lapangan, termasuk pedagang daging anjing, dan untuk membentuk hubungan jangka panjang yang memberdayakan masyarakat dan lembaga agar mengetahui bahwa mereka dapat mengambil tindakan untuk mengakhiri PDA di lokasi mereka.</a:t>
            </a:r>
            <a:endParaRPr sz="2199">
              <a:solidFill>
                <a:srgbClr val="000000"/>
              </a:solidFill>
              <a:latin typeface="Arimo"/>
              <a:ea typeface="Arimo"/>
              <a:cs typeface="Arimo"/>
              <a:sym typeface="Arimo"/>
            </a:endParaRPr>
          </a:p>
        </p:txBody>
      </p:sp>
      <p:grpSp>
        <p:nvGrpSpPr>
          <p:cNvPr id="280" name="Google Shape;280;p8"/>
          <p:cNvGrpSpPr/>
          <p:nvPr/>
        </p:nvGrpSpPr>
        <p:grpSpPr>
          <a:xfrm>
            <a:off x="609600" y="8877300"/>
            <a:ext cx="17535912" cy="1138412"/>
            <a:chOff x="609600" y="8877300"/>
            <a:chExt cx="17535912" cy="1138412"/>
          </a:xfrm>
        </p:grpSpPr>
        <p:pic>
          <p:nvPicPr>
            <p:cNvPr id="281" name="Google Shape;281;p8"/>
            <p:cNvPicPr preferRelativeResize="0"/>
            <p:nvPr/>
          </p:nvPicPr>
          <p:blipFill rotWithShape="1">
            <a:blip r:embed="rId7">
              <a:alphaModFix/>
            </a:blip>
            <a:srcRect b="0" l="0" r="0" t="0"/>
            <a:stretch/>
          </p:blipFill>
          <p:spPr>
            <a:xfrm>
              <a:off x="16535400" y="8877300"/>
              <a:ext cx="1610112" cy="1138412"/>
            </a:xfrm>
            <a:prstGeom prst="rect">
              <a:avLst/>
            </a:prstGeom>
            <a:noFill/>
            <a:ln>
              <a:noFill/>
            </a:ln>
          </p:spPr>
        </p:pic>
        <p:cxnSp>
          <p:nvCxnSpPr>
            <p:cNvPr id="282" name="Google Shape;282;p8"/>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283" name="Google Shape;283;p8"/>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grpSp>
        <p:nvGrpSpPr>
          <p:cNvPr id="289" name="Google Shape;289;p9"/>
          <p:cNvGrpSpPr/>
          <p:nvPr/>
        </p:nvGrpSpPr>
        <p:grpSpPr>
          <a:xfrm>
            <a:off x="0" y="589184"/>
            <a:ext cx="18288000" cy="3285288"/>
            <a:chOff x="0" y="0"/>
            <a:chExt cx="24384000" cy="4380382"/>
          </a:xfrm>
        </p:grpSpPr>
        <p:sp>
          <p:nvSpPr>
            <p:cNvPr id="290" name="Google Shape;290;p9"/>
            <p:cNvSpPr/>
            <p:nvPr/>
          </p:nvSpPr>
          <p:spPr>
            <a:xfrm>
              <a:off x="0" y="0"/>
              <a:ext cx="24384000" cy="2201047"/>
            </a:xfrm>
            <a:custGeom>
              <a:rect b="b" l="l" r="r" t="t"/>
              <a:pathLst>
                <a:path extrusionOk="0" h="2201047" w="24384000">
                  <a:moveTo>
                    <a:pt x="0" y="0"/>
                  </a:moveTo>
                  <a:lnTo>
                    <a:pt x="24384000" y="0"/>
                  </a:lnTo>
                  <a:lnTo>
                    <a:pt x="24384000" y="2201047"/>
                  </a:lnTo>
                  <a:lnTo>
                    <a:pt x="0" y="2201047"/>
                  </a:lnTo>
                  <a:lnTo>
                    <a:pt x="0" y="0"/>
                  </a:lnTo>
                  <a:close/>
                </a:path>
              </a:pathLst>
            </a:custGeom>
            <a:blipFill rotWithShape="1">
              <a:blip r:embed="rId3">
                <a:alphaModFix/>
              </a:blip>
              <a:stretch>
                <a:fillRect b="-403216" l="0" r="0" t="-236209"/>
              </a:stretch>
            </a:blipFill>
            <a:ln>
              <a:noFill/>
            </a:ln>
          </p:spPr>
        </p:sp>
        <p:grpSp>
          <p:nvGrpSpPr>
            <p:cNvPr id="291" name="Google Shape;291;p9"/>
            <p:cNvGrpSpPr/>
            <p:nvPr/>
          </p:nvGrpSpPr>
          <p:grpSpPr>
            <a:xfrm>
              <a:off x="0" y="24481"/>
              <a:ext cx="24383995" cy="4355901"/>
              <a:chOff x="0" y="-47625"/>
              <a:chExt cx="4816592" cy="860425"/>
            </a:xfrm>
          </p:grpSpPr>
          <p:sp>
            <p:nvSpPr>
              <p:cNvPr id="292" name="Google Shape;292;p9"/>
              <p:cNvSpPr/>
              <p:nvPr/>
            </p:nvSpPr>
            <p:spPr>
              <a:xfrm>
                <a:off x="0" y="0"/>
                <a:ext cx="4816592" cy="355414"/>
              </a:xfrm>
              <a:custGeom>
                <a:rect b="b" l="l" r="r" t="t"/>
                <a:pathLst>
                  <a:path extrusionOk="0" h="355414" w="4816592">
                    <a:moveTo>
                      <a:pt x="0" y="0"/>
                    </a:moveTo>
                    <a:lnTo>
                      <a:pt x="4816592" y="0"/>
                    </a:lnTo>
                    <a:lnTo>
                      <a:pt x="4816592" y="355414"/>
                    </a:lnTo>
                    <a:lnTo>
                      <a:pt x="0" y="355414"/>
                    </a:lnTo>
                    <a:lnTo>
                      <a:pt x="0" y="0"/>
                    </a:lnTo>
                  </a:path>
                </a:pathLst>
              </a:custGeom>
              <a:solidFill>
                <a:srgbClr val="E8E6E6">
                  <a:alpha val="40000"/>
                </a:srgbClr>
              </a:solidFill>
              <a:ln>
                <a:noFill/>
              </a:ln>
            </p:spPr>
          </p:sp>
          <p:sp>
            <p:nvSpPr>
              <p:cNvPr id="293" name="Google Shape;293;p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4" name="Google Shape;294;p9"/>
            <p:cNvSpPr txBox="1"/>
            <p:nvPr/>
          </p:nvSpPr>
          <p:spPr>
            <a:xfrm>
              <a:off x="0" y="488634"/>
              <a:ext cx="24384000" cy="117553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lang="en-US" sz="5499">
                  <a:solidFill>
                    <a:srgbClr val="000000"/>
                  </a:solidFill>
                  <a:latin typeface="Barlow"/>
                  <a:ea typeface="Barlow"/>
                  <a:cs typeface="Barlow"/>
                  <a:sym typeface="Barlow"/>
                </a:rPr>
                <a:t>PEMBUATAN KEBIJAKAN SEBAGAI HASIL DARI EE</a:t>
              </a:r>
              <a:endParaRPr/>
            </a:p>
          </p:txBody>
        </p:sp>
      </p:grpSp>
      <p:sp>
        <p:nvSpPr>
          <p:cNvPr id="295" name="Google Shape;295;p9"/>
          <p:cNvSpPr/>
          <p:nvPr/>
        </p:nvSpPr>
        <p:spPr>
          <a:xfrm>
            <a:off x="15921109" y="601175"/>
            <a:ext cx="1653220" cy="661288"/>
          </a:xfrm>
          <a:custGeom>
            <a:rect b="b" l="l" r="r" t="t"/>
            <a:pathLst>
              <a:path extrusionOk="0" h="661288" w="1653220">
                <a:moveTo>
                  <a:pt x="0" y="0"/>
                </a:moveTo>
                <a:lnTo>
                  <a:pt x="1653220" y="0"/>
                </a:lnTo>
                <a:lnTo>
                  <a:pt x="1653220" y="661288"/>
                </a:lnTo>
                <a:lnTo>
                  <a:pt x="0" y="661288"/>
                </a:lnTo>
                <a:lnTo>
                  <a:pt x="0" y="0"/>
                </a:lnTo>
                <a:close/>
              </a:path>
            </a:pathLst>
          </a:custGeom>
          <a:blipFill rotWithShape="1">
            <a:blip r:embed="rId4">
              <a:alphaModFix/>
            </a:blip>
            <a:stretch>
              <a:fillRect b="0" l="0" r="0" t="0"/>
            </a:stretch>
          </a:blipFill>
          <a:ln>
            <a:noFill/>
          </a:ln>
        </p:spPr>
      </p:sp>
      <p:sp>
        <p:nvSpPr>
          <p:cNvPr id="296" name="Google Shape;296;p9"/>
          <p:cNvSpPr/>
          <p:nvPr/>
        </p:nvSpPr>
        <p:spPr>
          <a:xfrm>
            <a:off x="17691552" y="2389984"/>
            <a:ext cx="1192897" cy="2804067"/>
          </a:xfrm>
          <a:custGeom>
            <a:rect b="b" l="l" r="r" t="t"/>
            <a:pathLst>
              <a:path extrusionOk="0" h="2804067" w="1192897">
                <a:moveTo>
                  <a:pt x="0" y="0"/>
                </a:moveTo>
                <a:lnTo>
                  <a:pt x="1192896" y="0"/>
                </a:lnTo>
                <a:lnTo>
                  <a:pt x="1192896" y="2804067"/>
                </a:lnTo>
                <a:lnTo>
                  <a:pt x="0" y="2804067"/>
                </a:lnTo>
                <a:lnTo>
                  <a:pt x="0" y="0"/>
                </a:lnTo>
                <a:close/>
              </a:path>
            </a:pathLst>
          </a:custGeom>
          <a:blipFill rotWithShape="1">
            <a:blip r:embed="rId5">
              <a:alphaModFix/>
            </a:blip>
            <a:stretch>
              <a:fillRect b="0" l="0" r="0" t="0"/>
            </a:stretch>
          </a:blipFill>
          <a:ln>
            <a:noFill/>
          </a:ln>
        </p:spPr>
      </p:sp>
      <p:sp>
        <p:nvSpPr>
          <p:cNvPr id="297" name="Google Shape;297;p9"/>
          <p:cNvSpPr/>
          <p:nvPr/>
        </p:nvSpPr>
        <p:spPr>
          <a:xfrm rot="5400000">
            <a:off x="6706437" y="5601489"/>
            <a:ext cx="4712944" cy="107248"/>
          </a:xfrm>
          <a:custGeom>
            <a:rect b="b" l="l" r="r" t="t"/>
            <a:pathLst>
              <a:path extrusionOk="0" h="107248" w="4712944">
                <a:moveTo>
                  <a:pt x="0" y="0"/>
                </a:moveTo>
                <a:lnTo>
                  <a:pt x="4712944" y="0"/>
                </a:lnTo>
                <a:lnTo>
                  <a:pt x="4712944" y="107248"/>
                </a:lnTo>
                <a:lnTo>
                  <a:pt x="0" y="107248"/>
                </a:lnTo>
                <a:lnTo>
                  <a:pt x="0" y="0"/>
                </a:lnTo>
                <a:close/>
              </a:path>
            </a:pathLst>
          </a:custGeom>
          <a:blipFill rotWithShape="1">
            <a:blip r:embed="rId6">
              <a:alphaModFix/>
            </a:blip>
            <a:stretch>
              <a:fillRect b="0" l="0" r="0" t="0"/>
            </a:stretch>
          </a:blipFill>
          <a:ln>
            <a:noFill/>
          </a:ln>
        </p:spPr>
      </p:sp>
      <p:sp>
        <p:nvSpPr>
          <p:cNvPr id="298" name="Google Shape;298;p9"/>
          <p:cNvSpPr/>
          <p:nvPr/>
        </p:nvSpPr>
        <p:spPr>
          <a:xfrm rot="-5400000">
            <a:off x="8086221" y="8797951"/>
            <a:ext cx="1953376" cy="654061"/>
          </a:xfrm>
          <a:custGeom>
            <a:rect b="b" l="l" r="r" t="t"/>
            <a:pathLst>
              <a:path extrusionOk="0" h="654061" w="1953376">
                <a:moveTo>
                  <a:pt x="0" y="0"/>
                </a:moveTo>
                <a:lnTo>
                  <a:pt x="1953376" y="0"/>
                </a:lnTo>
                <a:lnTo>
                  <a:pt x="1953376" y="654061"/>
                </a:lnTo>
                <a:lnTo>
                  <a:pt x="0" y="654061"/>
                </a:lnTo>
                <a:lnTo>
                  <a:pt x="0" y="0"/>
                </a:lnTo>
                <a:close/>
              </a:path>
            </a:pathLst>
          </a:custGeom>
          <a:blipFill rotWithShape="1">
            <a:blip r:embed="rId7">
              <a:alphaModFix/>
            </a:blip>
            <a:stretch>
              <a:fillRect b="0" l="0" r="0" t="0"/>
            </a:stretch>
          </a:blipFill>
          <a:ln>
            <a:noFill/>
          </a:ln>
        </p:spPr>
      </p:sp>
      <p:sp>
        <p:nvSpPr>
          <p:cNvPr id="299" name="Google Shape;299;p9"/>
          <p:cNvSpPr txBox="1"/>
          <p:nvPr/>
        </p:nvSpPr>
        <p:spPr>
          <a:xfrm>
            <a:off x="727504" y="2698797"/>
            <a:ext cx="7156773" cy="923330"/>
          </a:xfrm>
          <a:prstGeom prst="rect">
            <a:avLst/>
          </a:prstGeom>
          <a:noFill/>
          <a:ln>
            <a:noFill/>
          </a:ln>
        </p:spPr>
        <p:txBody>
          <a:bodyPr anchorCtr="0" anchor="t" bIns="0" lIns="0" spcFirstLastPara="1" rIns="0" wrap="square" tIns="0">
            <a:spAutoFit/>
          </a:bodyPr>
          <a:lstStyle/>
          <a:p>
            <a:pPr indent="0" lvl="0" marL="0" marR="0" rtl="0" algn="just">
              <a:lnSpc>
                <a:spcPct val="112500"/>
              </a:lnSpc>
              <a:spcBef>
                <a:spcPts val="0"/>
              </a:spcBef>
              <a:spcAft>
                <a:spcPts val="0"/>
              </a:spcAft>
              <a:buNone/>
            </a:pPr>
            <a:r>
              <a:rPr b="1" lang="en-US" sz="3200">
                <a:solidFill>
                  <a:schemeClr val="dk1"/>
                </a:solidFill>
                <a:latin typeface="Barlow"/>
                <a:ea typeface="Barlow"/>
                <a:cs typeface="Barlow"/>
                <a:sym typeface="Barlow"/>
              </a:rPr>
              <a:t>Surat Edaran Gubernur Tahun 2017 </a:t>
            </a:r>
            <a:endParaRPr b="1" sz="3200">
              <a:solidFill>
                <a:schemeClr val="dk1"/>
              </a:solidFill>
              <a:latin typeface="Barlow"/>
              <a:ea typeface="Barlow"/>
              <a:cs typeface="Barlow"/>
              <a:sym typeface="Barlow"/>
            </a:endParaRPr>
          </a:p>
          <a:p>
            <a:pPr indent="0" lvl="0" marL="0" marR="0" rtl="0" algn="just">
              <a:lnSpc>
                <a:spcPct val="112500"/>
              </a:lnSpc>
              <a:spcBef>
                <a:spcPts val="0"/>
              </a:spcBef>
              <a:spcAft>
                <a:spcPts val="0"/>
              </a:spcAft>
              <a:buNone/>
            </a:pPr>
            <a:r>
              <a:rPr b="1" lang="en-US" sz="3200">
                <a:solidFill>
                  <a:srgbClr val="000000"/>
                </a:solidFill>
                <a:latin typeface="Barlow"/>
                <a:ea typeface="Barlow"/>
                <a:cs typeface="Barlow"/>
                <a:sym typeface="Barlow"/>
              </a:rPr>
              <a:t>Penelitian</a:t>
            </a:r>
            <a:endParaRPr b="1" sz="3000">
              <a:solidFill>
                <a:srgbClr val="000000"/>
              </a:solidFill>
              <a:latin typeface="Barlow"/>
              <a:ea typeface="Barlow"/>
              <a:cs typeface="Barlow"/>
              <a:sym typeface="Barlow"/>
            </a:endParaRPr>
          </a:p>
        </p:txBody>
      </p:sp>
      <p:sp>
        <p:nvSpPr>
          <p:cNvPr id="300" name="Google Shape;300;p9"/>
          <p:cNvSpPr txBox="1"/>
          <p:nvPr/>
        </p:nvSpPr>
        <p:spPr>
          <a:xfrm>
            <a:off x="9662785" y="2679319"/>
            <a:ext cx="7191526" cy="923330"/>
          </a:xfrm>
          <a:prstGeom prst="rect">
            <a:avLst/>
          </a:prstGeom>
          <a:noFill/>
          <a:ln>
            <a:noFill/>
          </a:ln>
        </p:spPr>
        <p:txBody>
          <a:bodyPr anchorCtr="0" anchor="t" bIns="0" lIns="0" spcFirstLastPara="1" rIns="0" wrap="square" tIns="0">
            <a:spAutoFit/>
          </a:bodyPr>
          <a:lstStyle/>
          <a:p>
            <a:pPr indent="0" lvl="0" marL="0" marR="0" rtl="0" algn="just">
              <a:lnSpc>
                <a:spcPct val="112500"/>
              </a:lnSpc>
              <a:spcBef>
                <a:spcPts val="0"/>
              </a:spcBef>
              <a:spcAft>
                <a:spcPts val="0"/>
              </a:spcAft>
              <a:buNone/>
            </a:pPr>
            <a:r>
              <a:rPr b="1" lang="en-US" sz="3200">
                <a:solidFill>
                  <a:schemeClr val="dk1"/>
                </a:solidFill>
                <a:latin typeface="Barlow"/>
                <a:ea typeface="Barlow"/>
                <a:cs typeface="Barlow"/>
                <a:sym typeface="Barlow"/>
              </a:rPr>
              <a:t>Surat Instruksi Gubernur Tahun 2019  Gugus Tugas</a:t>
            </a:r>
            <a:endParaRPr b="1" sz="3000">
              <a:solidFill>
                <a:srgbClr val="000000"/>
              </a:solidFill>
              <a:latin typeface="Barlow"/>
              <a:ea typeface="Barlow"/>
              <a:cs typeface="Barlow"/>
              <a:sym typeface="Barlow"/>
            </a:endParaRPr>
          </a:p>
        </p:txBody>
      </p:sp>
      <p:sp>
        <p:nvSpPr>
          <p:cNvPr id="301" name="Google Shape;301;p9"/>
          <p:cNvSpPr txBox="1"/>
          <p:nvPr/>
        </p:nvSpPr>
        <p:spPr>
          <a:xfrm>
            <a:off x="727504" y="3891984"/>
            <a:ext cx="8115300" cy="1200842"/>
          </a:xfrm>
          <a:prstGeom prst="rect">
            <a:avLst/>
          </a:prstGeom>
          <a:noFill/>
          <a:ln>
            <a:noFill/>
          </a:ln>
        </p:spPr>
        <p:txBody>
          <a:bodyPr anchorCtr="0" anchor="t" bIns="0" lIns="0" spcFirstLastPara="1" rIns="0" wrap="square" tIns="0">
            <a:spAutoFit/>
          </a:bodyPr>
          <a:lstStyle/>
          <a:p>
            <a:pPr indent="0" lvl="0" marL="0" marR="0" rtl="0" algn="l">
              <a:lnSpc>
                <a:spcPct val="148750"/>
              </a:lnSpc>
              <a:spcBef>
                <a:spcPts val="0"/>
              </a:spcBef>
              <a:spcAft>
                <a:spcPts val="0"/>
              </a:spcAft>
              <a:buNone/>
            </a:pPr>
            <a:r>
              <a:rPr lang="en-US" sz="1600">
                <a:solidFill>
                  <a:schemeClr val="dk1"/>
                </a:solidFill>
                <a:latin typeface="Arimo"/>
                <a:ea typeface="Arimo"/>
                <a:cs typeface="Arimo"/>
                <a:sym typeface="Arimo"/>
              </a:rPr>
              <a:t>Investigasi AA pada tahun 2016 menyoroti PDA di Bali sebagai isu One Health. Sebagai tanggapan, Gubernur mengeluarkan Surat Edaran pada tahun 2017 dan meminta dilakukannya ‘penelitian ilmiah’ untuk memahami lebih lanjut tentang PDA sehingga dapat ditutup.</a:t>
            </a:r>
            <a:endParaRPr sz="1700">
              <a:solidFill>
                <a:srgbClr val="000000"/>
              </a:solidFill>
              <a:latin typeface="Arimo"/>
              <a:ea typeface="Arimo"/>
              <a:cs typeface="Arimo"/>
              <a:sym typeface="Arimo"/>
            </a:endParaRPr>
          </a:p>
        </p:txBody>
      </p:sp>
      <p:sp>
        <p:nvSpPr>
          <p:cNvPr id="302" name="Google Shape;302;p9"/>
          <p:cNvSpPr txBox="1"/>
          <p:nvPr/>
        </p:nvSpPr>
        <p:spPr>
          <a:xfrm>
            <a:off x="9662786" y="3891984"/>
            <a:ext cx="787005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Kami mengidentifikasi kendala dalam penutupan beberapa gerai DMT dengan menggunakan Surat Edaran.</a:t>
            </a:r>
            <a:endParaRPr sz="1800">
              <a:solidFill>
                <a:srgbClr val="000000"/>
              </a:solidFill>
              <a:latin typeface="Arimo"/>
              <a:ea typeface="Arimo"/>
              <a:cs typeface="Arimo"/>
              <a:sym typeface="Arimo"/>
            </a:endParaRPr>
          </a:p>
        </p:txBody>
      </p:sp>
      <p:sp>
        <p:nvSpPr>
          <p:cNvPr id="303" name="Google Shape;303;p9"/>
          <p:cNvSpPr txBox="1"/>
          <p:nvPr/>
        </p:nvSpPr>
        <p:spPr>
          <a:xfrm>
            <a:off x="708454" y="5092826"/>
            <a:ext cx="8115300" cy="596445"/>
          </a:xfrm>
          <a:prstGeom prst="rect">
            <a:avLst/>
          </a:prstGeom>
          <a:noFill/>
          <a:ln>
            <a:noFill/>
          </a:ln>
        </p:spPr>
        <p:txBody>
          <a:bodyPr anchorCtr="0" anchor="t" bIns="0" lIns="0" spcFirstLastPara="1" rIns="0" wrap="square" tIns="0">
            <a:spAutoFit/>
          </a:bodyPr>
          <a:lstStyle/>
          <a:p>
            <a:pPr indent="0" lvl="0" marL="0" marR="0" rtl="0" algn="l">
              <a:lnSpc>
                <a:spcPct val="148750"/>
              </a:lnSpc>
              <a:spcBef>
                <a:spcPts val="0"/>
              </a:spcBef>
              <a:spcAft>
                <a:spcPts val="0"/>
              </a:spcAft>
              <a:buNone/>
            </a:pPr>
            <a:r>
              <a:rPr lang="en-US" sz="1600">
                <a:solidFill>
                  <a:schemeClr val="dk1"/>
                </a:solidFill>
                <a:latin typeface="Arimo"/>
                <a:ea typeface="Arimo"/>
                <a:cs typeface="Arimo"/>
                <a:sym typeface="Arimo"/>
              </a:rPr>
              <a:t>AA mendanai penelitian mengenai sosiodemografi PDA, termasuk pengetahuan, perilaku, dan sikap pedagang daging anjing.</a:t>
            </a:r>
            <a:endParaRPr sz="1700">
              <a:solidFill>
                <a:srgbClr val="000000"/>
              </a:solidFill>
              <a:latin typeface="Arimo"/>
              <a:ea typeface="Arimo"/>
              <a:cs typeface="Arimo"/>
              <a:sym typeface="Arimo"/>
            </a:endParaRPr>
          </a:p>
        </p:txBody>
      </p:sp>
      <p:sp>
        <p:nvSpPr>
          <p:cNvPr id="304" name="Google Shape;304;p9"/>
          <p:cNvSpPr txBox="1"/>
          <p:nvPr/>
        </p:nvSpPr>
        <p:spPr>
          <a:xfrm>
            <a:off x="708454" y="5802063"/>
            <a:ext cx="8115300" cy="585288"/>
          </a:xfrm>
          <a:prstGeom prst="rect">
            <a:avLst/>
          </a:prstGeom>
          <a:noFill/>
          <a:ln>
            <a:noFill/>
          </a:ln>
        </p:spPr>
        <p:txBody>
          <a:bodyPr anchorCtr="0" anchor="t" bIns="0" lIns="0" spcFirstLastPara="1" rIns="0" wrap="square" tIns="0">
            <a:spAutoFit/>
          </a:bodyPr>
          <a:lstStyle/>
          <a:p>
            <a:pPr indent="0" lvl="0" marL="0" marR="0" rtl="0" algn="l">
              <a:lnSpc>
                <a:spcPct val="148750"/>
              </a:lnSpc>
              <a:spcBef>
                <a:spcPts val="0"/>
              </a:spcBef>
              <a:spcAft>
                <a:spcPts val="0"/>
              </a:spcAft>
              <a:buNone/>
            </a:pPr>
            <a:r>
              <a:rPr lang="en-US" sz="1600">
                <a:solidFill>
                  <a:schemeClr val="dk1"/>
                </a:solidFill>
                <a:latin typeface="Arimo"/>
                <a:ea typeface="Arimo"/>
                <a:cs typeface="Arimo"/>
                <a:sym typeface="Arimo"/>
              </a:rPr>
              <a:t>Penelitian ini kami lakukan di Fakultas Kedokteran Hewan UNUD Bali yang juga melibatkan EE bersama Dinas Pertanian Kabupaten Provinsi dan Satpol PP.</a:t>
            </a:r>
            <a:endParaRPr sz="1700">
              <a:solidFill>
                <a:srgbClr val="000000"/>
              </a:solidFill>
              <a:latin typeface="Arimo"/>
              <a:ea typeface="Arimo"/>
              <a:cs typeface="Arimo"/>
              <a:sym typeface="Arimo"/>
            </a:endParaRPr>
          </a:p>
        </p:txBody>
      </p:sp>
      <p:sp>
        <p:nvSpPr>
          <p:cNvPr id="305" name="Google Shape;305;p9"/>
          <p:cNvSpPr txBox="1"/>
          <p:nvPr/>
        </p:nvSpPr>
        <p:spPr>
          <a:xfrm>
            <a:off x="727504" y="6526024"/>
            <a:ext cx="8115300" cy="596445"/>
          </a:xfrm>
          <a:prstGeom prst="rect">
            <a:avLst/>
          </a:prstGeom>
          <a:noFill/>
          <a:ln>
            <a:noFill/>
          </a:ln>
        </p:spPr>
        <p:txBody>
          <a:bodyPr anchorCtr="0" anchor="t" bIns="0" lIns="0" spcFirstLastPara="1" rIns="0" wrap="square" tIns="0">
            <a:spAutoFit/>
          </a:bodyPr>
          <a:lstStyle/>
          <a:p>
            <a:pPr indent="0" lvl="0" marL="0" marR="0" rtl="0" algn="l">
              <a:lnSpc>
                <a:spcPct val="148750"/>
              </a:lnSpc>
              <a:spcBef>
                <a:spcPts val="0"/>
              </a:spcBef>
              <a:spcAft>
                <a:spcPts val="0"/>
              </a:spcAft>
              <a:buNone/>
            </a:pPr>
            <a:r>
              <a:rPr lang="en-US" sz="1600">
                <a:solidFill>
                  <a:schemeClr val="dk1"/>
                </a:solidFill>
                <a:latin typeface="Arimo"/>
                <a:ea typeface="Arimo"/>
                <a:cs typeface="Arimo"/>
                <a:sym typeface="Arimo"/>
              </a:rPr>
              <a:t>Penelitian dilakukan di tingkat akar rumput, desa bersama Dinas Pertanian Kabupaten dan Satpol PP.</a:t>
            </a:r>
            <a:endParaRPr sz="1700">
              <a:solidFill>
                <a:srgbClr val="000000"/>
              </a:solidFill>
              <a:latin typeface="Arimo"/>
              <a:ea typeface="Arimo"/>
              <a:cs typeface="Arimo"/>
              <a:sym typeface="Arimo"/>
            </a:endParaRPr>
          </a:p>
        </p:txBody>
      </p:sp>
      <p:sp>
        <p:nvSpPr>
          <p:cNvPr id="306" name="Google Shape;306;p9"/>
          <p:cNvSpPr txBox="1"/>
          <p:nvPr/>
        </p:nvSpPr>
        <p:spPr>
          <a:xfrm>
            <a:off x="727504" y="7194894"/>
            <a:ext cx="8115300" cy="904222"/>
          </a:xfrm>
          <a:prstGeom prst="rect">
            <a:avLst/>
          </a:prstGeom>
          <a:noFill/>
          <a:ln>
            <a:noFill/>
          </a:ln>
        </p:spPr>
        <p:txBody>
          <a:bodyPr anchorCtr="0" anchor="t" bIns="0" lIns="0" spcFirstLastPara="1" rIns="0" wrap="square" tIns="0">
            <a:spAutoFit/>
          </a:bodyPr>
          <a:lstStyle/>
          <a:p>
            <a:pPr indent="0" lvl="0" marL="0" marR="0" rtl="0" algn="l">
              <a:lnSpc>
                <a:spcPct val="148750"/>
              </a:lnSpc>
              <a:spcBef>
                <a:spcPts val="0"/>
              </a:spcBef>
              <a:spcAft>
                <a:spcPts val="0"/>
              </a:spcAft>
              <a:buNone/>
            </a:pPr>
            <a:r>
              <a:rPr lang="en-US" sz="1600">
                <a:solidFill>
                  <a:schemeClr val="dk1"/>
                </a:solidFill>
                <a:latin typeface="Arimo"/>
                <a:ea typeface="Arimo"/>
                <a:cs typeface="Arimo"/>
                <a:sym typeface="Arimo"/>
              </a:rPr>
              <a:t>Meskipun Surat Edaran tersebut tidak memuat sanksi, namun perkataan Gubernur sudah cukup memberikan kewenangan untuk membujuk para pedagang daging anjing agar berhenti menjual daging anjing.</a:t>
            </a:r>
            <a:endParaRPr sz="1700">
              <a:solidFill>
                <a:srgbClr val="000000"/>
              </a:solidFill>
              <a:latin typeface="Arimo"/>
              <a:ea typeface="Arimo"/>
              <a:cs typeface="Arimo"/>
              <a:sym typeface="Arimo"/>
            </a:endParaRPr>
          </a:p>
        </p:txBody>
      </p:sp>
      <p:sp>
        <p:nvSpPr>
          <p:cNvPr id="307" name="Google Shape;307;p9"/>
          <p:cNvSpPr txBox="1"/>
          <p:nvPr/>
        </p:nvSpPr>
        <p:spPr>
          <a:xfrm>
            <a:off x="727504" y="8200778"/>
            <a:ext cx="8115300" cy="585288"/>
          </a:xfrm>
          <a:prstGeom prst="rect">
            <a:avLst/>
          </a:prstGeom>
          <a:noFill/>
          <a:ln>
            <a:noFill/>
          </a:ln>
        </p:spPr>
        <p:txBody>
          <a:bodyPr anchorCtr="0" anchor="t" bIns="0" lIns="0" spcFirstLastPara="1" rIns="0" wrap="square" tIns="0">
            <a:spAutoFit/>
          </a:bodyPr>
          <a:lstStyle/>
          <a:p>
            <a:pPr indent="0" lvl="0" marL="0" marR="0" rtl="0" algn="l">
              <a:lnSpc>
                <a:spcPct val="148750"/>
              </a:lnSpc>
              <a:spcBef>
                <a:spcPts val="0"/>
              </a:spcBef>
              <a:spcAft>
                <a:spcPts val="0"/>
              </a:spcAft>
              <a:buNone/>
            </a:pPr>
            <a:r>
              <a:rPr lang="en-US" sz="1600">
                <a:solidFill>
                  <a:schemeClr val="dk1"/>
                </a:solidFill>
                <a:latin typeface="Arimo"/>
                <a:ea typeface="Arimo"/>
                <a:cs typeface="Arimo"/>
                <a:sym typeface="Arimo"/>
              </a:rPr>
              <a:t>Mereka juga memulai gerakan multidisiplin untuk mengakhiri PDA dengan mendukung penelitian kami dan kunjungan EE yang menargetkan pedagang daging anjing.</a:t>
            </a:r>
            <a:endParaRPr sz="1700">
              <a:solidFill>
                <a:srgbClr val="000000"/>
              </a:solidFill>
              <a:latin typeface="Arimo"/>
              <a:ea typeface="Arimo"/>
              <a:cs typeface="Arimo"/>
              <a:sym typeface="Arimo"/>
            </a:endParaRPr>
          </a:p>
        </p:txBody>
      </p:sp>
      <p:sp>
        <p:nvSpPr>
          <p:cNvPr id="308" name="Google Shape;308;p9"/>
          <p:cNvSpPr txBox="1"/>
          <p:nvPr/>
        </p:nvSpPr>
        <p:spPr>
          <a:xfrm>
            <a:off x="727504" y="8922774"/>
            <a:ext cx="8115300" cy="28046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a:solidFill>
                  <a:schemeClr val="dk1"/>
                </a:solidFill>
                <a:latin typeface="Arimo"/>
                <a:ea typeface="Arimo"/>
                <a:cs typeface="Arimo"/>
                <a:sym typeface="Arimo"/>
              </a:rPr>
              <a:t>Berdasarkan Surat Edaran 44 dari 75 gerai PDA ditutup di Bali dalam 14 bulan</a:t>
            </a:r>
            <a:r>
              <a:rPr lang="en-US" sz="1700">
                <a:solidFill>
                  <a:srgbClr val="000000"/>
                </a:solidFill>
                <a:latin typeface="Arimo"/>
                <a:ea typeface="Arimo"/>
                <a:cs typeface="Arimo"/>
                <a:sym typeface="Arimo"/>
              </a:rPr>
              <a:t>.</a:t>
            </a:r>
            <a:endParaRPr/>
          </a:p>
        </p:txBody>
      </p:sp>
      <p:sp>
        <p:nvSpPr>
          <p:cNvPr id="309" name="Google Shape;309;p9"/>
          <p:cNvSpPr txBox="1"/>
          <p:nvPr/>
        </p:nvSpPr>
        <p:spPr>
          <a:xfrm>
            <a:off x="9660995" y="5380718"/>
            <a:ext cx="7921518"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Rekomendasi Seminar ini adalah meminta Gubernur membentuk satuan tugas (Satgas) dan mengeluarkan peraturan khusus yang melarang perdagangan daging anjing.</a:t>
            </a:r>
            <a:endParaRPr sz="1700">
              <a:solidFill>
                <a:srgbClr val="000000"/>
              </a:solidFill>
              <a:latin typeface="Arimo"/>
              <a:ea typeface="Arimo"/>
              <a:cs typeface="Arimo"/>
              <a:sym typeface="Arimo"/>
            </a:endParaRPr>
          </a:p>
        </p:txBody>
      </p:sp>
      <p:sp>
        <p:nvSpPr>
          <p:cNvPr id="310" name="Google Shape;310;p9"/>
          <p:cNvSpPr txBox="1"/>
          <p:nvPr/>
        </p:nvSpPr>
        <p:spPr>
          <a:xfrm>
            <a:off x="9662785" y="6923464"/>
            <a:ext cx="7793184"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Instruksi ini tidak memiliki sanksi dan hanya sebatas teguran keras dari Satgas, namun memungkinkan Satpol PP memanggil secara resmi para pedagang ke kantornya untuk menandatangani surat pernyataan resmi penghentian penjualan daging anjing.</a:t>
            </a:r>
            <a:endParaRPr sz="1700">
              <a:solidFill>
                <a:srgbClr val="000000"/>
              </a:solidFill>
              <a:latin typeface="Arimo"/>
              <a:ea typeface="Arimo"/>
              <a:cs typeface="Arimo"/>
              <a:sym typeface="Arimo"/>
            </a:endParaRPr>
          </a:p>
        </p:txBody>
      </p:sp>
      <p:sp>
        <p:nvSpPr>
          <p:cNvPr id="311" name="Google Shape;311;p9"/>
          <p:cNvSpPr txBox="1"/>
          <p:nvPr/>
        </p:nvSpPr>
        <p:spPr>
          <a:xfrm>
            <a:off x="9711235" y="8074411"/>
            <a:ext cx="7696283"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Berdasarkan Surat Instruksi dan Satgas, 44 dari 59 gerai PDA ditutup (Juni 2023), termasuk semua kecuali 2 dari 31 gerai DMT yang tetap buka selama periode kami menggunakan Surat Edaran.</a:t>
            </a:r>
            <a:endParaRPr sz="1700">
              <a:solidFill>
                <a:srgbClr val="000000"/>
              </a:solidFill>
              <a:latin typeface="Arimo"/>
              <a:ea typeface="Arimo"/>
              <a:cs typeface="Arimo"/>
              <a:sym typeface="Arimo"/>
            </a:endParaRPr>
          </a:p>
        </p:txBody>
      </p:sp>
      <p:sp>
        <p:nvSpPr>
          <p:cNvPr id="312" name="Google Shape;312;p9"/>
          <p:cNvSpPr txBox="1"/>
          <p:nvPr/>
        </p:nvSpPr>
        <p:spPr>
          <a:xfrm>
            <a:off x="9662785" y="6002522"/>
            <a:ext cx="7793184"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Pada bulan April 2019, Gubernur mengeluarkan Surat Instruksi termasuk didalamnya adalah untuk membentuk Satgas resmi untuk mengunjungi dan menutup outlet PDA. Peneliti UNUD (kami) menjadi bagian dalam setiap kunjungan.</a:t>
            </a:r>
            <a:endParaRPr sz="1700">
              <a:solidFill>
                <a:srgbClr val="000000"/>
              </a:solidFill>
              <a:latin typeface="Arimo"/>
              <a:ea typeface="Arimo"/>
              <a:cs typeface="Arimo"/>
              <a:sym typeface="Arimo"/>
            </a:endParaRPr>
          </a:p>
        </p:txBody>
      </p:sp>
      <p:sp>
        <p:nvSpPr>
          <p:cNvPr id="313" name="Google Shape;313;p9"/>
          <p:cNvSpPr txBox="1"/>
          <p:nvPr/>
        </p:nvSpPr>
        <p:spPr>
          <a:xfrm>
            <a:off x="9660995" y="4522431"/>
            <a:ext cx="7870050" cy="7540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Pada tahun 2019 kami menggunakan pendekatan EE untuk mengadakan seminar untuk Pemerintah dan Polisi di sekolah dokter hewan UNUD: “Sosialisasi Penegakan Hukum Kesejahteraan Hewan: Mengakhiri Perdagangan Daging Anjing”</a:t>
            </a:r>
            <a:r>
              <a:rPr lang="en-US" sz="1700">
                <a:solidFill>
                  <a:srgbClr val="000000"/>
                </a:solidFill>
                <a:latin typeface="Arimo"/>
                <a:ea typeface="Arimo"/>
                <a:cs typeface="Arimo"/>
                <a:sym typeface="Arimo"/>
              </a:rPr>
              <a:t>.</a:t>
            </a:r>
            <a:endParaRPr/>
          </a:p>
        </p:txBody>
      </p:sp>
      <p:grpSp>
        <p:nvGrpSpPr>
          <p:cNvPr id="314" name="Google Shape;314;p9"/>
          <p:cNvGrpSpPr/>
          <p:nvPr/>
        </p:nvGrpSpPr>
        <p:grpSpPr>
          <a:xfrm>
            <a:off x="609600" y="8877300"/>
            <a:ext cx="17535912" cy="1138412"/>
            <a:chOff x="609600" y="8877300"/>
            <a:chExt cx="17535912" cy="1138412"/>
          </a:xfrm>
        </p:grpSpPr>
        <p:pic>
          <p:nvPicPr>
            <p:cNvPr id="315" name="Google Shape;315;p9"/>
            <p:cNvPicPr preferRelativeResize="0"/>
            <p:nvPr/>
          </p:nvPicPr>
          <p:blipFill rotWithShape="1">
            <a:blip r:embed="rId8">
              <a:alphaModFix/>
            </a:blip>
            <a:srcRect b="0" l="0" r="0" t="0"/>
            <a:stretch/>
          </p:blipFill>
          <p:spPr>
            <a:xfrm>
              <a:off x="16535400" y="8877300"/>
              <a:ext cx="1610112" cy="1138412"/>
            </a:xfrm>
            <a:prstGeom prst="rect">
              <a:avLst/>
            </a:prstGeom>
            <a:noFill/>
            <a:ln>
              <a:noFill/>
            </a:ln>
          </p:spPr>
        </p:pic>
        <p:cxnSp>
          <p:nvCxnSpPr>
            <p:cNvPr id="316" name="Google Shape;316;p9"/>
            <p:cNvCxnSpPr/>
            <p:nvPr/>
          </p:nvCxnSpPr>
          <p:spPr>
            <a:xfrm>
              <a:off x="609600" y="9867900"/>
              <a:ext cx="16078200" cy="0"/>
            </a:xfrm>
            <a:prstGeom prst="straightConnector1">
              <a:avLst/>
            </a:prstGeom>
            <a:noFill/>
            <a:ln cap="flat" cmpd="sng" w="28575">
              <a:solidFill>
                <a:srgbClr val="C00000"/>
              </a:solidFill>
              <a:prstDash val="dot"/>
              <a:round/>
              <a:headEnd len="sm" w="sm" type="none"/>
              <a:tailEnd len="sm" w="sm" type="none"/>
            </a:ln>
          </p:spPr>
        </p:cxnSp>
        <p:sp>
          <p:nvSpPr>
            <p:cNvPr id="317" name="Google Shape;317;p9"/>
            <p:cNvSpPr txBox="1"/>
            <p:nvPr/>
          </p:nvSpPr>
          <p:spPr>
            <a:xfrm>
              <a:off x="12115800" y="9378434"/>
              <a:ext cx="45720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SINTESIA ANIMALIA INDONESIA</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ASUS</dc:creator>
</cp:coreProperties>
</file>